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61" r:id="rId3"/>
    <p:sldId id="260" r:id="rId4"/>
    <p:sldId id="306" r:id="rId5"/>
    <p:sldId id="262" r:id="rId6"/>
    <p:sldId id="263" r:id="rId7"/>
    <p:sldId id="297" r:id="rId8"/>
    <p:sldId id="307" r:id="rId9"/>
    <p:sldId id="265" r:id="rId10"/>
    <p:sldId id="266" r:id="rId11"/>
    <p:sldId id="267" r:id="rId12"/>
    <p:sldId id="268" r:id="rId13"/>
    <p:sldId id="269" r:id="rId14"/>
    <p:sldId id="270" r:id="rId15"/>
    <p:sldId id="308" r:id="rId16"/>
    <p:sldId id="271" r:id="rId17"/>
    <p:sldId id="272" r:id="rId18"/>
    <p:sldId id="309" r:id="rId19"/>
    <p:sldId id="273" r:id="rId20"/>
    <p:sldId id="274" r:id="rId21"/>
    <p:sldId id="310" r:id="rId22"/>
    <p:sldId id="275" r:id="rId23"/>
    <p:sldId id="276" r:id="rId24"/>
    <p:sldId id="277" r:id="rId25"/>
    <p:sldId id="279" r:id="rId26"/>
    <p:sldId id="278" r:id="rId27"/>
    <p:sldId id="280" r:id="rId28"/>
    <p:sldId id="311" r:id="rId29"/>
    <p:sldId id="282" r:id="rId30"/>
    <p:sldId id="283" r:id="rId31"/>
    <p:sldId id="284" r:id="rId32"/>
    <p:sldId id="285" r:id="rId33"/>
    <p:sldId id="312" r:id="rId34"/>
    <p:sldId id="288" r:id="rId35"/>
    <p:sldId id="286" r:id="rId36"/>
    <p:sldId id="287" r:id="rId37"/>
    <p:sldId id="313" r:id="rId38"/>
    <p:sldId id="290" r:id="rId39"/>
    <p:sldId id="291" r:id="rId40"/>
    <p:sldId id="292" r:id="rId41"/>
    <p:sldId id="314" r:id="rId42"/>
    <p:sldId id="293" r:id="rId43"/>
    <p:sldId id="294" r:id="rId44"/>
    <p:sldId id="295" r:id="rId45"/>
    <p:sldId id="315" r:id="rId46"/>
    <p:sldId id="296" r:id="rId47"/>
    <p:sldId id="316" r:id="rId48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9" autoAdjust="0"/>
    <p:restoredTop sz="76117" autoAdjust="0"/>
  </p:normalViewPr>
  <p:slideViewPr>
    <p:cSldViewPr snapToGrid="0">
      <p:cViewPr>
        <p:scale>
          <a:sx n="33" d="100"/>
          <a:sy n="33" d="100"/>
        </p:scale>
        <p:origin x="1948" y="4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395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27FDF-D9AC-4497-8AF1-9347ACD4697E}" type="datetimeFigureOut">
              <a:rPr lang="hr-HR" smtClean="0"/>
              <a:t>18.5.2025.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064B2-EFF6-4760-BE09-0DEDA56827B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18592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color_value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Global_attributes/style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eveloper.mozilla.org/en-US/docs/Web/HTML/Element/link" TargetMode="External"/><Relationship Id="rId4" Type="http://schemas.openxmlformats.org/officeDocument/2006/relationships/hyperlink" Target="https://developer.mozilla.org/en-US/docs/Web/HTML/Element/style" TargetMode="Externa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github.com/activities/hello-world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github.com/activities/hello-world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Explain the meaning of “Cascading” via the waterfall analogy—styles flow from general to specific rules.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Emphasize that CSS separates presentation from content, improving maintainability.</a:t>
            </a:r>
          </a:p>
          <a:p>
            <a:pPr>
              <a:buNone/>
            </a:pPr>
            <a:r>
              <a:rPr lang="en-US" b="1" dirty="0"/>
              <a:t>Resources: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MDN – What is CSS?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W3Schools – CSS Introduction</a:t>
            </a:r>
          </a:p>
          <a:p>
            <a:pPr>
              <a:buNone/>
            </a:pPr>
            <a:r>
              <a:rPr lang="en-US" b="1" dirty="0"/>
              <a:t>Additional Reading: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CSS: The Definitive Guide</a:t>
            </a:r>
            <a:r>
              <a:rPr lang="en-US" dirty="0"/>
              <a:t> by Eric A. Meyer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Learning Web Design</a:t>
            </a:r>
            <a:r>
              <a:rPr lang="en-US" dirty="0"/>
              <a:t> by Jennifer </a:t>
            </a:r>
            <a:r>
              <a:rPr lang="en-US" dirty="0" err="1"/>
              <a:t>Niederst</a:t>
            </a:r>
            <a:r>
              <a:rPr lang="en-US" dirty="0"/>
              <a:t> Robbins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19630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9D169-9765-DAE6-B14A-01F8FC724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B46030-BE2C-520A-5E8B-598FB30A3C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9E6ED6-64B1-9E6D-8CED-1A6B9ECE21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95FF9-F560-33A7-E8E9-8F7CC2F314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98213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78B8A-7712-D750-2461-048DF380A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1A29AE-2990-BBCB-8E7A-46F802047D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C42D91-20DA-E6D9-7673-1E8DC2C1F9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031F6-63EB-AF12-1B3A-CBF9027547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25109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6007B-A1CF-7256-8D2D-677149BC5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487540-F3A2-391A-3DD1-EA131F62C2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A8E2B9-F0EB-F9E4-EFE9-D39EE44069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Slide 12: “CSS – Exercise 2”</a:t>
            </a:r>
          </a:p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Walk through setting background-color and color using named colors, hex codes, and </a:t>
            </a:r>
            <a:r>
              <a:rPr lang="en-US" dirty="0" err="1"/>
              <a:t>rgb</a:t>
            </a:r>
            <a:r>
              <a:rPr lang="en-US" dirty="0"/>
              <a:t>().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Stress consistency: pick a small palette and reuse it.</a:t>
            </a:r>
          </a:p>
          <a:p>
            <a:pPr>
              <a:buNone/>
            </a:pPr>
            <a:r>
              <a:rPr lang="en-US" b="1" dirty="0"/>
              <a:t>Resources: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MDN – CSS Color Values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None/>
            </a:pPr>
            <a:r>
              <a:rPr lang="en-US" dirty="0"/>
              <a:t>CODE - https://github.com/dinoDuvnjak/CTK/tree/main/Bootcamp/css-uvod/2.2-css-selektori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63E1D-1B57-5E33-AF66-CF56D6153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193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2D4F8-6F3B-0187-0FCF-B88E38D57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B64574-EDCB-C648-8C04-5A677B2709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C4F1BA-9403-BB8E-D8F4-F071754F3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Slide 13 (Opening </a:t>
            </a:r>
            <a:r>
              <a:rPr lang="en-US" b="1" dirty="0" err="1"/>
              <a:t>DevTools</a:t>
            </a:r>
            <a:r>
              <a:rPr lang="en-US" b="1" dirty="0"/>
              <a:t>):</a:t>
            </a:r>
            <a:r>
              <a:rPr lang="en-US" dirty="0"/>
              <a:t> Demonstrate all three methods (menu, shortcut, right‑click → Inspect).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Slide 14 (Computed Tab):</a:t>
            </a:r>
            <a:r>
              <a:rPr lang="en-US" dirty="0"/>
              <a:t> Show how to diagnose why a style isn’t applied.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Slide 15 (CSS Overview):</a:t>
            </a:r>
            <a:r>
              <a:rPr lang="en-US" dirty="0"/>
              <a:t> Use the CSS Overview panel to audit colors, fonts, and unused rules.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4B614-1DAB-7022-6838-CA3F6AB850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82544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48491-0269-91BD-3D2D-03E27B349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FF194D-CA9C-B8E1-52B5-4E7594F22F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CE71B0-1558-904F-3A1A-40FAD4F5F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Slide 13 (Opening </a:t>
            </a:r>
            <a:r>
              <a:rPr lang="en-US" b="1" dirty="0" err="1"/>
              <a:t>DevTools</a:t>
            </a:r>
            <a:r>
              <a:rPr lang="en-US" b="1" dirty="0"/>
              <a:t>):</a:t>
            </a:r>
            <a:r>
              <a:rPr lang="en-US" dirty="0"/>
              <a:t> Demonstrate all three methods (menu, shortcut, right‑click → Inspect).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Slide 14 (Computed Tab):</a:t>
            </a:r>
            <a:r>
              <a:rPr lang="en-US" dirty="0"/>
              <a:t> Show how to diagnose why a style isn’t applied.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Slide 15 (CSS Overview):</a:t>
            </a:r>
            <a:r>
              <a:rPr lang="en-US" dirty="0"/>
              <a:t> Use the CSS Overview panel to audit colors, fonts, and unused rules.</a:t>
            </a:r>
          </a:p>
          <a:p>
            <a:pPr>
              <a:buNone/>
            </a:pPr>
            <a:r>
              <a:rPr lang="en-US" b="1" dirty="0"/>
              <a:t>Resources: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Google Developers – Chrome </a:t>
            </a:r>
            <a:r>
              <a:rPr lang="en-US" dirty="0" err="1"/>
              <a:t>DevTools</a:t>
            </a:r>
            <a:r>
              <a:rPr lang="en-US" dirty="0"/>
              <a:t> Overview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Chrome </a:t>
            </a:r>
            <a:r>
              <a:rPr lang="en-US" dirty="0" err="1"/>
              <a:t>DevTools</a:t>
            </a:r>
            <a:r>
              <a:rPr lang="en-US" dirty="0"/>
              <a:t> – CSS Overview Guide</a:t>
            </a:r>
          </a:p>
          <a:p>
            <a:pPr>
              <a:buNone/>
            </a:pPr>
            <a:r>
              <a:rPr lang="en-US" b="1" dirty="0"/>
              <a:t>Additional Reading: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Mastering Chrome </a:t>
            </a:r>
            <a:r>
              <a:rPr lang="en-US" i="1" dirty="0" err="1"/>
              <a:t>DevTools</a:t>
            </a:r>
            <a:r>
              <a:rPr lang="en-US" dirty="0"/>
              <a:t> by Jesse Cravens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Debugging with Chrome Developer Tools</a:t>
            </a:r>
            <a:r>
              <a:rPr lang="en-US" dirty="0"/>
              <a:t> (Slack Engineering blog)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145FA-1F10-F066-E3C9-544FA200E3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50051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1A2DA-6383-21E2-76DE-F4BCD94FE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F41BE-F448-799A-FFFB-AF7A3F812A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77BA49-3AFC-2DF4-3AF0-F1E0E385E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B8A94-8116-356B-5822-C16D00A59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3826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CF5A4-83F8-D03B-6DD1-729238784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2B8DE4-EFD7-4848-9BED-88EFB2CA3D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634699-DED6-EAD7-B296-98F11D5C6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ECB48-937E-E571-CB0A-E006460803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15845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65BC7-5015-75D2-ECAB-793A4B260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997A5C-B92A-AFD6-E1EE-60E4536B2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0ED28-289E-E014-714D-405C447C9F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Slide</a:t>
            </a:r>
            <a:r>
              <a:rPr lang="hr-HR" b="1" dirty="0"/>
              <a:t> 16: “CSS – </a:t>
            </a:r>
            <a:r>
              <a:rPr lang="hr-HR" b="1" dirty="0" err="1"/>
              <a:t>Box</a:t>
            </a:r>
            <a:r>
              <a:rPr lang="hr-HR" b="1" dirty="0"/>
              <a:t> Model”</a:t>
            </a:r>
          </a:p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Live‑</a:t>
            </a:r>
            <a:r>
              <a:rPr lang="hr-HR" dirty="0" err="1"/>
              <a:t>inspect</a:t>
            </a:r>
            <a:r>
              <a:rPr lang="hr-HR" dirty="0"/>
              <a:t> element </a:t>
            </a:r>
            <a:r>
              <a:rPr lang="hr-HR" dirty="0" err="1"/>
              <a:t>in</a:t>
            </a:r>
            <a:r>
              <a:rPr lang="hr-HR" dirty="0"/>
              <a:t> </a:t>
            </a:r>
            <a:r>
              <a:rPr lang="hr-HR" dirty="0" err="1"/>
              <a:t>DevTools</a:t>
            </a:r>
            <a:r>
              <a:rPr lang="hr-HR" dirty="0"/>
              <a:t> to show </a:t>
            </a:r>
            <a:r>
              <a:rPr lang="hr-HR" dirty="0" err="1"/>
              <a:t>content</a:t>
            </a:r>
            <a:r>
              <a:rPr lang="hr-HR" dirty="0"/>
              <a:t>, </a:t>
            </a:r>
            <a:r>
              <a:rPr lang="hr-HR" dirty="0" err="1"/>
              <a:t>padding</a:t>
            </a:r>
            <a:r>
              <a:rPr lang="hr-HR" dirty="0"/>
              <a:t>, </a:t>
            </a:r>
            <a:r>
              <a:rPr lang="hr-HR" dirty="0" err="1"/>
              <a:t>border</a:t>
            </a:r>
            <a:r>
              <a:rPr lang="hr-HR" dirty="0"/>
              <a:t>,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margin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Explain how box-sizing: border-box; alters box calculations.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02370-57F4-1A76-E6A0-3A7658F405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797764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03580-0076-D11A-0DF7-B9A422160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1F681E-7E3C-B358-5ECC-B6CAB1CC0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E28012-3DF9-A483-B940-835D4BDEC3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Explain that &lt;div&gt; is a generic container; discuss semantic alternatives (&lt;section&gt;, &lt;article&gt;).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Show grouping of elements into flex or grid containers.</a:t>
            </a:r>
          </a:p>
          <a:p>
            <a:pPr>
              <a:buNone/>
            </a:pP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22646-8E2A-A210-5F92-4CF595BDF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131338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32B7D-2A2E-758D-A0C8-A07CBC87C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ED86DD-ED66-A993-CB40-BD2B48B340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E0C51F-3FAC-3B55-95B5-8238157833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Slide</a:t>
            </a:r>
            <a:r>
              <a:rPr lang="hr-HR" b="1" dirty="0"/>
              <a:t> 18 (</a:t>
            </a:r>
            <a:r>
              <a:rPr lang="hr-HR" b="1" dirty="0" err="1"/>
              <a:t>Cascade</a:t>
            </a:r>
            <a:r>
              <a:rPr lang="hr-HR" b="1" dirty="0"/>
              <a:t>):</a:t>
            </a:r>
            <a:r>
              <a:rPr lang="hr-HR" dirty="0"/>
              <a:t> </a:t>
            </a:r>
            <a:r>
              <a:rPr lang="hr-HR" dirty="0" err="1"/>
              <a:t>Demonstrate</a:t>
            </a:r>
            <a:r>
              <a:rPr lang="hr-HR" dirty="0"/>
              <a:t> </a:t>
            </a:r>
            <a:r>
              <a:rPr lang="hr-HR" dirty="0" err="1"/>
              <a:t>rule</a:t>
            </a:r>
            <a:r>
              <a:rPr lang="hr-HR" dirty="0"/>
              <a:t> </a:t>
            </a:r>
            <a:r>
              <a:rPr lang="hr-HR" dirty="0" err="1"/>
              <a:t>order</a:t>
            </a:r>
            <a:r>
              <a:rPr lang="hr-HR" dirty="0"/>
              <a:t> </a:t>
            </a:r>
            <a:r>
              <a:rPr lang="hr-HR" dirty="0" err="1"/>
              <a:t>in</a:t>
            </a:r>
            <a:r>
              <a:rPr lang="hr-HR" dirty="0"/>
              <a:t> CSS file </a:t>
            </a:r>
            <a:r>
              <a:rPr lang="hr-HR" dirty="0" err="1"/>
              <a:t>affecting</a:t>
            </a:r>
            <a:r>
              <a:rPr lang="hr-HR" dirty="0"/>
              <a:t> output.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Slide</a:t>
            </a:r>
            <a:r>
              <a:rPr lang="hr-HR" b="1" dirty="0"/>
              <a:t> 19 (</a:t>
            </a:r>
            <a:r>
              <a:rPr lang="hr-HR" b="1" dirty="0" err="1"/>
              <a:t>Selector</a:t>
            </a:r>
            <a:r>
              <a:rPr lang="hr-HR" b="1" dirty="0"/>
              <a:t> </a:t>
            </a:r>
            <a:r>
              <a:rPr lang="hr-HR" b="1" dirty="0" err="1"/>
              <a:t>Priority</a:t>
            </a:r>
            <a:r>
              <a:rPr lang="hr-HR" b="1" dirty="0"/>
              <a:t>):</a:t>
            </a:r>
            <a:r>
              <a:rPr lang="hr-HR" dirty="0"/>
              <a:t> </a:t>
            </a:r>
            <a:r>
              <a:rPr lang="hr-HR" dirty="0" err="1"/>
              <a:t>Walk</a:t>
            </a:r>
            <a:r>
              <a:rPr lang="hr-HR" dirty="0"/>
              <a:t> </a:t>
            </a:r>
            <a:r>
              <a:rPr lang="hr-HR" dirty="0" err="1"/>
              <a:t>through</a:t>
            </a:r>
            <a:r>
              <a:rPr lang="hr-HR" dirty="0"/>
              <a:t> element → </a:t>
            </a:r>
            <a:r>
              <a:rPr lang="hr-HR" dirty="0" err="1"/>
              <a:t>class</a:t>
            </a:r>
            <a:r>
              <a:rPr lang="hr-HR" dirty="0"/>
              <a:t> → </a:t>
            </a:r>
            <a:r>
              <a:rPr lang="hr-HR" dirty="0" err="1"/>
              <a:t>attribute</a:t>
            </a:r>
            <a:r>
              <a:rPr lang="hr-HR" dirty="0"/>
              <a:t> → ID </a:t>
            </a:r>
            <a:r>
              <a:rPr lang="hr-HR" dirty="0" err="1"/>
              <a:t>ranking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Slide</a:t>
            </a:r>
            <a:r>
              <a:rPr lang="hr-HR" b="1" dirty="0"/>
              <a:t> 20 (</a:t>
            </a:r>
            <a:r>
              <a:rPr lang="hr-HR" b="1" dirty="0" err="1"/>
              <a:t>Inline</a:t>
            </a:r>
            <a:r>
              <a:rPr lang="hr-HR" b="1" dirty="0"/>
              <a:t> </a:t>
            </a:r>
            <a:r>
              <a:rPr lang="hr-HR" b="1" dirty="0" err="1"/>
              <a:t>Style</a:t>
            </a:r>
            <a:r>
              <a:rPr lang="hr-HR" b="1" dirty="0"/>
              <a:t> </a:t>
            </a:r>
            <a:r>
              <a:rPr lang="hr-HR" b="1" dirty="0" err="1"/>
              <a:t>Priority</a:t>
            </a:r>
            <a:r>
              <a:rPr lang="hr-HR" b="1" dirty="0"/>
              <a:t>):</a:t>
            </a:r>
            <a:r>
              <a:rPr lang="hr-HR" dirty="0"/>
              <a:t> Show </a:t>
            </a:r>
            <a:r>
              <a:rPr lang="hr-HR" dirty="0" err="1"/>
              <a:t>inline</a:t>
            </a:r>
            <a:r>
              <a:rPr lang="hr-HR" dirty="0"/>
              <a:t> </a:t>
            </a:r>
            <a:r>
              <a:rPr lang="hr-HR" dirty="0" err="1"/>
              <a:t>styles</a:t>
            </a:r>
            <a:r>
              <a:rPr lang="hr-HR" dirty="0"/>
              <a:t> </a:t>
            </a:r>
            <a:r>
              <a:rPr lang="hr-HR" dirty="0" err="1"/>
              <a:t>beating</a:t>
            </a:r>
            <a:r>
              <a:rPr lang="hr-HR" dirty="0"/>
              <a:t> </a:t>
            </a:r>
            <a:r>
              <a:rPr lang="hr-HR" dirty="0" err="1"/>
              <a:t>all</a:t>
            </a:r>
            <a:r>
              <a:rPr lang="hr-HR" dirty="0"/>
              <a:t> </a:t>
            </a:r>
            <a:r>
              <a:rPr lang="hr-HR" dirty="0" err="1"/>
              <a:t>external</a:t>
            </a:r>
            <a:r>
              <a:rPr lang="hr-HR" dirty="0"/>
              <a:t>/</a:t>
            </a:r>
            <a:r>
              <a:rPr lang="hr-HR" dirty="0" err="1"/>
              <a:t>internal</a:t>
            </a:r>
            <a:r>
              <a:rPr lang="hr-HR" dirty="0"/>
              <a:t> </a:t>
            </a:r>
            <a:r>
              <a:rPr lang="hr-HR" dirty="0" err="1"/>
              <a:t>rules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Slide</a:t>
            </a:r>
            <a:r>
              <a:rPr lang="hr-HR" b="1" dirty="0"/>
              <a:t> 21 (!</a:t>
            </a:r>
            <a:r>
              <a:rPr lang="hr-HR" b="1" dirty="0" err="1"/>
              <a:t>important</a:t>
            </a:r>
            <a:r>
              <a:rPr lang="hr-HR" b="1" dirty="0"/>
              <a:t>):</a:t>
            </a:r>
            <a:r>
              <a:rPr lang="hr-HR" dirty="0"/>
              <a:t> </a:t>
            </a:r>
            <a:r>
              <a:rPr lang="hr-HR" dirty="0" err="1"/>
              <a:t>Warn</a:t>
            </a:r>
            <a:r>
              <a:rPr lang="hr-HR" dirty="0"/>
              <a:t> </a:t>
            </a:r>
            <a:r>
              <a:rPr lang="hr-HR" dirty="0" err="1"/>
              <a:t>about</a:t>
            </a:r>
            <a:r>
              <a:rPr lang="hr-HR" dirty="0"/>
              <a:t> </a:t>
            </a:r>
            <a:r>
              <a:rPr lang="hr-HR" dirty="0" err="1"/>
              <a:t>maintenance</a:t>
            </a:r>
            <a:r>
              <a:rPr lang="hr-HR" dirty="0"/>
              <a:t> </a:t>
            </a:r>
            <a:r>
              <a:rPr lang="hr-HR" dirty="0" err="1"/>
              <a:t>headaches</a:t>
            </a:r>
            <a:r>
              <a:rPr lang="hr-HR" dirty="0"/>
              <a:t>—</a:t>
            </a:r>
            <a:r>
              <a:rPr lang="hr-HR" dirty="0" err="1"/>
              <a:t>reserve</a:t>
            </a:r>
            <a:r>
              <a:rPr lang="hr-HR" dirty="0"/>
              <a:t> for </a:t>
            </a:r>
            <a:r>
              <a:rPr lang="hr-HR" dirty="0" err="1"/>
              <a:t>special</a:t>
            </a:r>
            <a:r>
              <a:rPr lang="hr-HR" dirty="0"/>
              <a:t> </a:t>
            </a:r>
            <a:r>
              <a:rPr lang="hr-HR" dirty="0" err="1"/>
              <a:t>cases</a:t>
            </a:r>
            <a:r>
              <a:rPr lang="hr-HR" dirty="0"/>
              <a:t> </a:t>
            </a:r>
            <a:r>
              <a:rPr lang="hr-HR" dirty="0" err="1"/>
              <a:t>only</a:t>
            </a:r>
            <a:r>
              <a:rPr lang="hr-HR" dirty="0"/>
              <a:t>.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4B372-2752-9E43-9F63-C1C5D81B27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11686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Show a plain HTML page and then layer on CSS incrementally (colors, fonts, layout).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Live‑code a minimal HTML page and toggle CSS on/off to illustrate impact.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Site - https://dinoduvnjak.github.io/css-toogle/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813827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A5FB0-03D1-7673-1436-618A65BF9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5E79F8-CD3E-7463-10F0-49BFF0F5A3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E32C36-6B7A-47FF-6BCC-BE60AAD23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5DCB2-8D14-6A20-665D-3E19562F5D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070562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198E8-DD69-CE51-408B-4520490F8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EA8548-0244-3CED-AEC1-105E73EA10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E87A55-2B6B-DE12-274B-5D40A7ED30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A6884-5223-8ACE-FA06-60663C8604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41413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1B375-A063-7866-C079-884EA5D44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17DE70-7D4A-A307-4692-C35C8DB4EA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5AD0B6-3ACE-DD12-D326-03F35B1C00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F05D8-CCEA-84E0-0B0E-F292ADB4B8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771278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997EE-33D5-36AE-CB18-F8274F20F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53A36F-3EB0-B104-3D00-8A4C8F71DC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1FE554-B44B-EC02-1438-6988658402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Provide the reference image and challenge students to replicate layout, colors, and typography.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Encourage use of Flexbox or Grid if they wish, even though it’s not yet covered.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CODE - https://github.com/dinoDuvnjak/CTK/tree/main/Bootcamp/css-uvod/2.3-css-cascade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C9797-E508-C18C-4DBF-E178CC91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153718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A8E17-E600-76D8-75E6-F78DC8C5E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23F5A3-0991-4ADD-3995-39F8032382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4119EC-F13A-0AED-C249-A54411F7D8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Slide</a:t>
            </a:r>
            <a:r>
              <a:rPr lang="hr-HR" b="1" dirty="0"/>
              <a:t> 23 (</a:t>
            </a:r>
            <a:r>
              <a:rPr lang="hr-HR" b="1" dirty="0" err="1"/>
              <a:t>Static</a:t>
            </a:r>
            <a:r>
              <a:rPr lang="hr-HR" b="1" dirty="0"/>
              <a:t> &amp; </a:t>
            </a:r>
            <a:r>
              <a:rPr lang="hr-HR" b="1" dirty="0" err="1"/>
              <a:t>Relative</a:t>
            </a:r>
            <a:r>
              <a:rPr lang="hr-HR" b="1" dirty="0"/>
              <a:t>):</a:t>
            </a:r>
            <a:r>
              <a:rPr lang="hr-HR" dirty="0"/>
              <a:t> </a:t>
            </a:r>
            <a:r>
              <a:rPr lang="hr-HR" dirty="0" err="1"/>
              <a:t>Demonstrate</a:t>
            </a:r>
            <a:r>
              <a:rPr lang="hr-HR" dirty="0"/>
              <a:t> </a:t>
            </a:r>
            <a:r>
              <a:rPr lang="hr-HR" dirty="0" err="1"/>
              <a:t>position:relative</a:t>
            </a:r>
            <a:r>
              <a:rPr lang="hr-HR" dirty="0"/>
              <a:t>; top/</a:t>
            </a:r>
            <a:r>
              <a:rPr lang="hr-HR" dirty="0" err="1"/>
              <a:t>left</a:t>
            </a:r>
            <a:r>
              <a:rPr lang="hr-HR" dirty="0"/>
              <a:t> </a:t>
            </a:r>
            <a:r>
              <a:rPr lang="hr-HR" dirty="0" err="1"/>
              <a:t>offsets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Slide</a:t>
            </a:r>
            <a:r>
              <a:rPr lang="hr-HR" b="1" dirty="0"/>
              <a:t> 24 (</a:t>
            </a:r>
            <a:r>
              <a:rPr lang="hr-HR" b="1" dirty="0" err="1"/>
              <a:t>Absolute</a:t>
            </a:r>
            <a:r>
              <a:rPr lang="hr-HR" b="1" dirty="0"/>
              <a:t> &amp; </a:t>
            </a:r>
            <a:r>
              <a:rPr lang="hr-HR" b="1" dirty="0" err="1"/>
              <a:t>Fixed</a:t>
            </a:r>
            <a:r>
              <a:rPr lang="hr-HR" b="1" dirty="0"/>
              <a:t>):</a:t>
            </a:r>
            <a:r>
              <a:rPr lang="hr-HR" dirty="0"/>
              <a:t> Show </a:t>
            </a:r>
            <a:r>
              <a:rPr lang="hr-HR" dirty="0" err="1"/>
              <a:t>absolute</a:t>
            </a:r>
            <a:r>
              <a:rPr lang="hr-HR" dirty="0"/>
              <a:t> </a:t>
            </a:r>
            <a:r>
              <a:rPr lang="hr-HR" dirty="0" err="1"/>
              <a:t>positioning</a:t>
            </a:r>
            <a:r>
              <a:rPr lang="hr-HR" dirty="0"/>
              <a:t> </a:t>
            </a:r>
            <a:r>
              <a:rPr lang="hr-HR" dirty="0" err="1"/>
              <a:t>within</a:t>
            </a:r>
            <a:r>
              <a:rPr lang="hr-HR" dirty="0"/>
              <a:t> a </a:t>
            </a:r>
            <a:r>
              <a:rPr lang="hr-HR" dirty="0" err="1"/>
              <a:t>relative</a:t>
            </a:r>
            <a:r>
              <a:rPr lang="hr-HR" dirty="0"/>
              <a:t> </a:t>
            </a:r>
            <a:r>
              <a:rPr lang="hr-HR" dirty="0" err="1"/>
              <a:t>parent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fixed</a:t>
            </a:r>
            <a:r>
              <a:rPr lang="hr-HR" dirty="0"/>
              <a:t> </a:t>
            </a:r>
            <a:r>
              <a:rPr lang="hr-HR" dirty="0" err="1"/>
              <a:t>headers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Slide</a:t>
            </a:r>
            <a:r>
              <a:rPr lang="hr-HR" b="1" dirty="0"/>
              <a:t> 25 (Z‑Index):</a:t>
            </a:r>
            <a:r>
              <a:rPr lang="hr-HR" dirty="0"/>
              <a:t> </a:t>
            </a:r>
            <a:r>
              <a:rPr lang="hr-HR" dirty="0" err="1"/>
              <a:t>Illustrate</a:t>
            </a:r>
            <a:r>
              <a:rPr lang="hr-HR" dirty="0"/>
              <a:t> </a:t>
            </a:r>
            <a:r>
              <a:rPr lang="hr-HR" dirty="0" err="1"/>
              <a:t>stacking</a:t>
            </a:r>
            <a:r>
              <a:rPr lang="hr-HR" dirty="0"/>
              <a:t> </a:t>
            </a:r>
            <a:r>
              <a:rPr lang="hr-HR" dirty="0" err="1"/>
              <a:t>context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how </a:t>
            </a:r>
            <a:r>
              <a:rPr lang="hr-HR" dirty="0" err="1"/>
              <a:t>higher</a:t>
            </a:r>
            <a:r>
              <a:rPr lang="hr-HR" dirty="0"/>
              <a:t> z-index </a:t>
            </a:r>
            <a:r>
              <a:rPr lang="hr-HR" dirty="0" err="1"/>
              <a:t>brings</a:t>
            </a:r>
            <a:r>
              <a:rPr lang="hr-HR" dirty="0"/>
              <a:t> </a:t>
            </a:r>
            <a:r>
              <a:rPr lang="hr-HR" dirty="0" err="1"/>
              <a:t>elements</a:t>
            </a:r>
            <a:r>
              <a:rPr lang="hr-HR" dirty="0"/>
              <a:t> </a:t>
            </a:r>
            <a:r>
              <a:rPr lang="hr-HR" dirty="0" err="1"/>
              <a:t>forward</a:t>
            </a:r>
            <a:r>
              <a:rPr lang="hr-HR" dirty="0"/>
              <a:t>.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F9CE4-7B50-3999-F70D-AA05AA787E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847586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A24FF-E4FC-F54C-6EF7-E4047A1E8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41C344-103D-4F56-E9EA-C6A0B89DBE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1E8E65-8E39-8E0A-12FD-A768B93FC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82E57-E5BE-023F-DD2F-230A3C88FD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273088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F0CF8-704D-2C3A-81D6-2734533A6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C4ED89-D215-CF55-8E15-D441B7026E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E81AFD-6847-0101-FCBC-22E7E72FD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EC7A9-31D5-C8EA-FCA2-735F105829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374947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A8604-F0A1-3820-E3D0-AF3569FCE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6DE4AC-D4EB-44F4-3776-79B623CDBC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BB50B1-7A12-D963-3654-0B520A3DA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Assign a layout mockup that requires precise positioning and layering.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Advise use of </a:t>
            </a:r>
            <a:r>
              <a:rPr lang="en-US" dirty="0" err="1"/>
              <a:t>DevTools</a:t>
            </a:r>
            <a:r>
              <a:rPr lang="en-US" dirty="0"/>
              <a:t> to tweak top, left, and z-index interactively.</a:t>
            </a:r>
          </a:p>
          <a:p>
            <a:pPr>
              <a:buNone/>
            </a:pPr>
            <a:r>
              <a:rPr lang="en-US" b="1" dirty="0"/>
              <a:t>Resources: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hlinkClick r:id="rId3"/>
              </a:rPr>
              <a:t>CodePen</a:t>
            </a:r>
            <a:r>
              <a:rPr lang="en-US" dirty="0">
                <a:hlinkClick r:id="rId3"/>
              </a:rPr>
              <a:t> – Z‑Index Playground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dirty="0"/>
            </a:br>
            <a:br>
              <a:rPr lang="en-US" dirty="0"/>
            </a:br>
            <a:r>
              <a:rPr lang="en-US" dirty="0"/>
              <a:t>CODE - https://github.com/dinoDuvnjak/CTK/tree/main/Bootcamp/css-uvod/2.4-positioning</a:t>
            </a:r>
            <a:endParaRPr lang="hr-HR" dirty="0"/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0A928-5BBA-0A89-6894-8387097033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923683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2ACAA-FA65-154A-84B0-6DE65DD8C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F34E5A-C0FB-19FD-29C6-8D962D0F13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E7D21E-E45E-AB6B-14CF-C77C07CC1A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Slide</a:t>
            </a:r>
            <a:r>
              <a:rPr lang="hr-HR" b="1" dirty="0"/>
              <a:t> 27 (</a:t>
            </a:r>
            <a:r>
              <a:rPr lang="hr-HR" b="1" dirty="0" err="1"/>
              <a:t>Block</a:t>
            </a:r>
            <a:r>
              <a:rPr lang="hr-HR" b="1" dirty="0"/>
              <a:t> vs </a:t>
            </a:r>
            <a:r>
              <a:rPr lang="hr-HR" b="1" dirty="0" err="1"/>
              <a:t>Inline</a:t>
            </a:r>
            <a:r>
              <a:rPr lang="hr-HR" b="1" dirty="0"/>
              <a:t>):</a:t>
            </a:r>
            <a:r>
              <a:rPr lang="hr-HR" dirty="0"/>
              <a:t> Show how </a:t>
            </a:r>
            <a:r>
              <a:rPr lang="hr-HR" dirty="0" err="1"/>
              <a:t>block</a:t>
            </a:r>
            <a:r>
              <a:rPr lang="hr-HR" dirty="0"/>
              <a:t> </a:t>
            </a:r>
            <a:r>
              <a:rPr lang="hr-HR" dirty="0" err="1"/>
              <a:t>elements</a:t>
            </a:r>
            <a:r>
              <a:rPr lang="hr-HR" dirty="0"/>
              <a:t> </a:t>
            </a:r>
            <a:r>
              <a:rPr lang="hr-HR" dirty="0" err="1"/>
              <a:t>stack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inline</a:t>
            </a:r>
            <a:r>
              <a:rPr lang="hr-HR" dirty="0"/>
              <a:t> </a:t>
            </a:r>
            <a:r>
              <a:rPr lang="hr-HR" dirty="0" err="1"/>
              <a:t>elements</a:t>
            </a:r>
            <a:r>
              <a:rPr lang="hr-HR" dirty="0"/>
              <a:t> </a:t>
            </a:r>
            <a:r>
              <a:rPr lang="hr-HR" dirty="0" err="1"/>
              <a:t>flow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Slide</a:t>
            </a:r>
            <a:r>
              <a:rPr lang="hr-HR" b="1" dirty="0"/>
              <a:t> 28 (</a:t>
            </a:r>
            <a:r>
              <a:rPr lang="hr-HR" b="1" dirty="0" err="1"/>
              <a:t>Inline‑Block</a:t>
            </a:r>
            <a:r>
              <a:rPr lang="hr-HR" b="1" dirty="0"/>
              <a:t> &amp; None):</a:t>
            </a:r>
            <a:r>
              <a:rPr lang="hr-HR" dirty="0"/>
              <a:t> </a:t>
            </a:r>
            <a:r>
              <a:rPr lang="hr-HR" dirty="0" err="1"/>
              <a:t>Demonstrate</a:t>
            </a:r>
            <a:r>
              <a:rPr lang="hr-HR" dirty="0"/>
              <a:t> </a:t>
            </a:r>
            <a:r>
              <a:rPr lang="hr-HR" dirty="0" err="1"/>
              <a:t>inline‑block</a:t>
            </a:r>
            <a:r>
              <a:rPr lang="hr-HR" dirty="0"/>
              <a:t> </a:t>
            </a:r>
            <a:r>
              <a:rPr lang="hr-HR" dirty="0" err="1"/>
              <a:t>allowing</a:t>
            </a:r>
            <a:r>
              <a:rPr lang="hr-HR" dirty="0"/>
              <a:t> </a:t>
            </a:r>
            <a:r>
              <a:rPr lang="hr-HR" dirty="0" err="1"/>
              <a:t>width</a:t>
            </a:r>
            <a:r>
              <a:rPr lang="hr-HR" dirty="0"/>
              <a:t>/</a:t>
            </a:r>
            <a:r>
              <a:rPr lang="hr-HR" dirty="0" err="1"/>
              <a:t>height</a:t>
            </a:r>
            <a:r>
              <a:rPr lang="hr-HR" dirty="0"/>
              <a:t> vs </a:t>
            </a:r>
            <a:r>
              <a:rPr lang="hr-HR" dirty="0" err="1"/>
              <a:t>display:none</a:t>
            </a:r>
            <a:r>
              <a:rPr lang="hr-HR" dirty="0"/>
              <a:t> </a:t>
            </a:r>
            <a:r>
              <a:rPr lang="hr-HR" dirty="0" err="1"/>
              <a:t>hiding</a:t>
            </a:r>
            <a:r>
              <a:rPr lang="hr-HR" dirty="0"/>
              <a:t> </a:t>
            </a:r>
            <a:r>
              <a:rPr lang="hr-HR" dirty="0" err="1"/>
              <a:t>elements</a:t>
            </a:r>
            <a:r>
              <a:rPr lang="hr-HR" dirty="0"/>
              <a:t> </a:t>
            </a:r>
            <a:r>
              <a:rPr lang="hr-HR" dirty="0" err="1"/>
              <a:t>altogether</a:t>
            </a:r>
            <a:r>
              <a:rPr lang="hr-HR" dirty="0"/>
              <a:t>.</a:t>
            </a:r>
          </a:p>
          <a:p>
            <a:pPr>
              <a:buNone/>
            </a:pP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047C2-61E5-674C-C9D2-27A0D02156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156253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97FFF-ADA9-9DD0-B158-929DEB47A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453C1C-E2D6-8704-A85E-EDBAD220DE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00F5DA-6151-770E-7FF1-D5993DEB61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05FEB-1D51-9CC3-8687-D6B8FB020F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87962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Inline</a:t>
            </a:r>
            <a:r>
              <a:rPr lang="hr-HR" b="1" dirty="0"/>
              <a:t> CSS (</a:t>
            </a:r>
            <a:r>
              <a:rPr lang="hr-HR" b="1" dirty="0" err="1"/>
              <a:t>Slide</a:t>
            </a:r>
            <a:r>
              <a:rPr lang="hr-HR" b="1" dirty="0"/>
              <a:t> 3):</a:t>
            </a:r>
            <a:r>
              <a:rPr lang="hr-HR" dirty="0"/>
              <a:t> </a:t>
            </a:r>
            <a:r>
              <a:rPr lang="hr-HR" dirty="0" err="1"/>
              <a:t>Demonstrate</a:t>
            </a:r>
            <a:r>
              <a:rPr lang="hr-HR" dirty="0"/>
              <a:t> &lt;p </a:t>
            </a:r>
            <a:r>
              <a:rPr lang="hr-HR" dirty="0" err="1"/>
              <a:t>style</a:t>
            </a:r>
            <a:r>
              <a:rPr lang="hr-HR" dirty="0"/>
              <a:t>="</a:t>
            </a:r>
            <a:r>
              <a:rPr lang="hr-HR" dirty="0" err="1"/>
              <a:t>color:red</a:t>
            </a:r>
            <a:r>
              <a:rPr lang="hr-HR" dirty="0"/>
              <a:t>"&gt;…&lt;/p&gt;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discuss</a:t>
            </a:r>
            <a:r>
              <a:rPr lang="hr-HR" dirty="0"/>
              <a:t> </a:t>
            </a:r>
            <a:r>
              <a:rPr lang="hr-HR" dirty="0" err="1"/>
              <a:t>why</a:t>
            </a:r>
            <a:r>
              <a:rPr lang="hr-HR" dirty="0"/>
              <a:t> </a:t>
            </a:r>
            <a:r>
              <a:rPr lang="hr-HR" dirty="0" err="1"/>
              <a:t>it’s</a:t>
            </a:r>
            <a:r>
              <a:rPr lang="hr-HR" dirty="0"/>
              <a:t> </a:t>
            </a:r>
            <a:r>
              <a:rPr lang="hr-HR" dirty="0" err="1"/>
              <a:t>only</a:t>
            </a:r>
            <a:r>
              <a:rPr lang="hr-HR" dirty="0"/>
              <a:t> for </a:t>
            </a:r>
            <a:r>
              <a:rPr lang="hr-HR" dirty="0" err="1"/>
              <a:t>quick</a:t>
            </a:r>
            <a:r>
              <a:rPr lang="hr-HR" dirty="0"/>
              <a:t> </a:t>
            </a:r>
            <a:r>
              <a:rPr lang="hr-HR" dirty="0" err="1"/>
              <a:t>tweaks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Internal</a:t>
            </a:r>
            <a:r>
              <a:rPr lang="hr-HR" b="1" dirty="0"/>
              <a:t> CSS (</a:t>
            </a:r>
            <a:r>
              <a:rPr lang="hr-HR" b="1" dirty="0" err="1"/>
              <a:t>Slide</a:t>
            </a:r>
            <a:r>
              <a:rPr lang="hr-HR" b="1" dirty="0"/>
              <a:t> 4):</a:t>
            </a:r>
            <a:r>
              <a:rPr lang="hr-HR" dirty="0"/>
              <a:t> Show a &lt;</a:t>
            </a:r>
            <a:r>
              <a:rPr lang="hr-HR" dirty="0" err="1"/>
              <a:t>style</a:t>
            </a:r>
            <a:r>
              <a:rPr lang="hr-HR" dirty="0"/>
              <a:t>&gt; </a:t>
            </a:r>
            <a:r>
              <a:rPr lang="hr-HR" dirty="0" err="1"/>
              <a:t>block</a:t>
            </a:r>
            <a:r>
              <a:rPr lang="hr-HR" dirty="0"/>
              <a:t> </a:t>
            </a:r>
            <a:r>
              <a:rPr lang="hr-HR" dirty="0" err="1"/>
              <a:t>in</a:t>
            </a:r>
            <a:r>
              <a:rPr lang="hr-HR" dirty="0"/>
              <a:t> &lt;</a:t>
            </a:r>
            <a:r>
              <a:rPr lang="hr-HR" dirty="0" err="1"/>
              <a:t>head</a:t>
            </a:r>
            <a:r>
              <a:rPr lang="hr-HR" dirty="0"/>
              <a:t>&gt;; note </a:t>
            </a:r>
            <a:r>
              <a:rPr lang="hr-HR" dirty="0" err="1"/>
              <a:t>duplication</a:t>
            </a:r>
            <a:r>
              <a:rPr lang="hr-HR" dirty="0"/>
              <a:t> </a:t>
            </a:r>
            <a:r>
              <a:rPr lang="hr-HR" dirty="0" err="1"/>
              <a:t>across</a:t>
            </a:r>
            <a:r>
              <a:rPr lang="hr-HR" dirty="0"/>
              <a:t> </a:t>
            </a:r>
            <a:r>
              <a:rPr lang="hr-HR" dirty="0" err="1"/>
              <a:t>pages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External</a:t>
            </a:r>
            <a:r>
              <a:rPr lang="hr-HR" b="1" dirty="0"/>
              <a:t> CSS (</a:t>
            </a:r>
            <a:r>
              <a:rPr lang="hr-HR" b="1" dirty="0" err="1"/>
              <a:t>Slide</a:t>
            </a:r>
            <a:r>
              <a:rPr lang="hr-HR" b="1" dirty="0"/>
              <a:t> 5):</a:t>
            </a:r>
            <a:r>
              <a:rPr lang="hr-HR" dirty="0"/>
              <a:t> </a:t>
            </a:r>
            <a:r>
              <a:rPr lang="hr-HR" dirty="0" err="1"/>
              <a:t>Create</a:t>
            </a:r>
            <a:r>
              <a:rPr lang="hr-HR" dirty="0"/>
              <a:t> a separate .</a:t>
            </a:r>
            <a:r>
              <a:rPr lang="hr-HR" dirty="0" err="1"/>
              <a:t>css</a:t>
            </a:r>
            <a:r>
              <a:rPr lang="hr-HR" dirty="0"/>
              <a:t> file, link via &lt;link&gt;; </a:t>
            </a:r>
            <a:r>
              <a:rPr lang="hr-HR" dirty="0" err="1"/>
              <a:t>explain</a:t>
            </a:r>
            <a:r>
              <a:rPr lang="hr-HR" dirty="0"/>
              <a:t> </a:t>
            </a:r>
            <a:r>
              <a:rPr lang="hr-HR" dirty="0" err="1"/>
              <a:t>caching</a:t>
            </a:r>
            <a:r>
              <a:rPr lang="hr-HR" dirty="0"/>
              <a:t> </a:t>
            </a:r>
            <a:r>
              <a:rPr lang="hr-HR" dirty="0" err="1"/>
              <a:t>benefits</a:t>
            </a:r>
            <a:r>
              <a:rPr lang="hr-HR" dirty="0"/>
              <a:t>.</a:t>
            </a:r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>
                <a:hlinkClick r:id="rId3"/>
              </a:rPr>
              <a:t>MDN – </a:t>
            </a:r>
            <a:r>
              <a:rPr lang="hr-HR" dirty="0" err="1">
                <a:hlinkClick r:id="rId3"/>
              </a:rPr>
              <a:t>Using</a:t>
            </a:r>
            <a:r>
              <a:rPr lang="hr-HR" dirty="0">
                <a:hlinkClick r:id="rId3"/>
              </a:rPr>
              <a:t> </a:t>
            </a:r>
            <a:r>
              <a:rPr lang="hr-HR" dirty="0" err="1">
                <a:hlinkClick r:id="rId3"/>
              </a:rPr>
              <a:t>Inline</a:t>
            </a:r>
            <a:r>
              <a:rPr lang="hr-HR" dirty="0">
                <a:hlinkClick r:id="rId3"/>
              </a:rPr>
              <a:t> </a:t>
            </a:r>
            <a:r>
              <a:rPr lang="hr-HR" dirty="0" err="1">
                <a:hlinkClick r:id="rId3"/>
              </a:rPr>
              <a:t>Styles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>
                <a:hlinkClick r:id="rId4"/>
              </a:rPr>
              <a:t>MDN – </a:t>
            </a:r>
            <a:r>
              <a:rPr lang="hr-HR" dirty="0" err="1">
                <a:hlinkClick r:id="rId4"/>
              </a:rPr>
              <a:t>The</a:t>
            </a:r>
            <a:r>
              <a:rPr lang="hr-HR" dirty="0">
                <a:hlinkClick r:id="rId4"/>
              </a:rPr>
              <a:t> &lt;</a:t>
            </a:r>
            <a:r>
              <a:rPr lang="hr-HR" dirty="0" err="1">
                <a:hlinkClick r:id="rId4"/>
              </a:rPr>
              <a:t>style</a:t>
            </a:r>
            <a:r>
              <a:rPr lang="hr-HR" dirty="0">
                <a:hlinkClick r:id="rId4"/>
              </a:rPr>
              <a:t>&gt; Element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>
                <a:hlinkClick r:id="rId5"/>
              </a:rPr>
              <a:t>MDN – The &lt;link&gt; Element for CSS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150044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442A1-5CDD-BB19-DD7F-D8270EBC6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DC031D-750C-65A5-65F0-3DE9AADDFE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EF6C6E-3AB4-4727-9ECE-F284C1D10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Provide a simple grid of three squares and ask students to toggle between row and column layouts using display.</a:t>
            </a:r>
          </a:p>
          <a:p>
            <a:pPr>
              <a:buNone/>
            </a:pPr>
            <a:r>
              <a:rPr lang="en-US" b="1" dirty="0"/>
              <a:t>Resources: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CSS‑Tricks – A Complete Guide to Flexbox</a:t>
            </a:r>
          </a:p>
          <a:p>
            <a:endParaRPr lang="en-US" dirty="0"/>
          </a:p>
          <a:p>
            <a:r>
              <a:rPr lang="en-US" dirty="0"/>
              <a:t>CODE - https://github.com/dinoDuvnjak/CTK/tree/main/Bootcamp/css-uvod/2.5-css-display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9EF8A-454A-6B7E-0F06-8A8E86597B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4096345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F44E9-93D0-890F-9EA7-AAB3E5631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DF1E62-C990-FE94-95A6-38F95A59F2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3F0042-F7DD-CD8F-2DBF-F3A9A6CFE4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Slide 30–31 (Float Concepts):</a:t>
            </a:r>
            <a:r>
              <a:rPr lang="en-US" dirty="0"/>
              <a:t> Explain text wrapping around floated elements and why floats aren’t recommended for complex layouts.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Slide 32 (Exercise 6):</a:t>
            </a:r>
            <a:r>
              <a:rPr lang="en-US" dirty="0"/>
              <a:t> Ask students to float elements in a row, then clear the float for elements below.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5EF39-0474-239E-C56D-1A4D8A8F3E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873322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873C4-C787-E3B0-6B83-5568C8325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28B474-9440-1569-3C9A-799E677C82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228CD7-1410-98F3-A047-A60D98CFCC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A1363-4D28-7D87-9271-A6997DD499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40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121250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5640D-0A32-7B21-2412-7D6905894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2784D0-5C99-3A01-8A10-806E3E2926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0511BD-6315-9F22-3088-02A15EC5B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- https://github.com/dinoDuvnjak/CTK/tree/main/Bootcamp/css-uvod/2.6-css-float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9AD39-B30C-D9FD-2B0E-BE664CF8DD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42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616085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DA68C-A62D-05F6-FC1A-44A3FD155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419E93-1C66-4C47-99E3-DF9362393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C96883-251D-D40E-0DAE-F3EB5AEFC6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Slide</a:t>
            </a:r>
            <a:r>
              <a:rPr lang="hr-HR" b="1" dirty="0"/>
              <a:t> 33 (</a:t>
            </a:r>
            <a:r>
              <a:rPr lang="hr-HR" b="1" dirty="0" err="1"/>
              <a:t>Flexbox</a:t>
            </a:r>
            <a:r>
              <a:rPr lang="hr-HR" b="1" dirty="0"/>
              <a:t> &amp; Grid):</a:t>
            </a:r>
            <a:r>
              <a:rPr lang="hr-HR" dirty="0"/>
              <a:t> </a:t>
            </a:r>
            <a:r>
              <a:rPr lang="hr-HR" dirty="0" err="1"/>
              <a:t>Compare</a:t>
            </a:r>
            <a:r>
              <a:rPr lang="hr-HR" dirty="0"/>
              <a:t> use </a:t>
            </a:r>
            <a:r>
              <a:rPr lang="hr-HR" dirty="0" err="1"/>
              <a:t>cases</a:t>
            </a:r>
            <a:r>
              <a:rPr lang="hr-HR" dirty="0"/>
              <a:t>—</a:t>
            </a:r>
            <a:r>
              <a:rPr lang="hr-HR" dirty="0" err="1"/>
              <a:t>Flexbox</a:t>
            </a:r>
            <a:r>
              <a:rPr lang="hr-HR" dirty="0"/>
              <a:t> for one‑</a:t>
            </a:r>
            <a:r>
              <a:rPr lang="hr-HR" dirty="0" err="1"/>
              <a:t>dimensional</a:t>
            </a:r>
            <a:r>
              <a:rPr lang="hr-HR" dirty="0"/>
              <a:t> </a:t>
            </a:r>
            <a:r>
              <a:rPr lang="hr-HR" dirty="0" err="1"/>
              <a:t>layouts</a:t>
            </a:r>
            <a:r>
              <a:rPr lang="hr-HR" dirty="0"/>
              <a:t>, Grid for </a:t>
            </a:r>
            <a:r>
              <a:rPr lang="hr-HR" dirty="0" err="1"/>
              <a:t>two‑dimensional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Slide</a:t>
            </a:r>
            <a:r>
              <a:rPr lang="hr-HR" b="1" dirty="0"/>
              <a:t> 34 (</a:t>
            </a:r>
            <a:r>
              <a:rPr lang="hr-HR" b="1" dirty="0" err="1"/>
              <a:t>Bootstrap</a:t>
            </a:r>
            <a:r>
              <a:rPr lang="hr-HR" b="1" dirty="0"/>
              <a:t>, </a:t>
            </a:r>
            <a:r>
              <a:rPr lang="hr-HR" b="1" dirty="0" err="1"/>
              <a:t>Tailwind</a:t>
            </a:r>
            <a:r>
              <a:rPr lang="hr-HR" b="1" dirty="0"/>
              <a:t>, </a:t>
            </a:r>
            <a:r>
              <a:rPr lang="hr-HR" b="1" dirty="0" err="1"/>
              <a:t>Bulma</a:t>
            </a:r>
            <a:r>
              <a:rPr lang="hr-HR" b="1" dirty="0"/>
              <a:t>, </a:t>
            </a:r>
            <a:r>
              <a:rPr lang="hr-HR" b="1" dirty="0" err="1"/>
              <a:t>Kendo</a:t>
            </a:r>
            <a:r>
              <a:rPr lang="hr-HR" b="1" dirty="0"/>
              <a:t>):</a:t>
            </a:r>
            <a:r>
              <a:rPr lang="hr-HR" dirty="0"/>
              <a:t> Show </a:t>
            </a:r>
            <a:r>
              <a:rPr lang="hr-HR" dirty="0" err="1"/>
              <a:t>code</a:t>
            </a:r>
            <a:r>
              <a:rPr lang="hr-HR" dirty="0"/>
              <a:t> </a:t>
            </a:r>
            <a:r>
              <a:rPr lang="hr-HR" dirty="0" err="1"/>
              <a:t>snippets</a:t>
            </a:r>
            <a:r>
              <a:rPr lang="hr-HR" dirty="0"/>
              <a:t> </a:t>
            </a:r>
            <a:r>
              <a:rPr lang="hr-HR" dirty="0" err="1"/>
              <a:t>from</a:t>
            </a:r>
            <a:r>
              <a:rPr lang="hr-HR" dirty="0"/>
              <a:t> </a:t>
            </a:r>
            <a:r>
              <a:rPr lang="hr-HR" dirty="0" err="1"/>
              <a:t>each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discuss</a:t>
            </a:r>
            <a:r>
              <a:rPr lang="hr-HR" dirty="0"/>
              <a:t> </a:t>
            </a:r>
            <a:r>
              <a:rPr lang="hr-HR" dirty="0" err="1"/>
              <a:t>trade‑offs</a:t>
            </a:r>
            <a:r>
              <a:rPr lang="hr-HR" dirty="0"/>
              <a:t> </a:t>
            </a:r>
            <a:r>
              <a:rPr lang="hr-HR" dirty="0" err="1"/>
              <a:t>between</a:t>
            </a:r>
            <a:r>
              <a:rPr lang="hr-HR" dirty="0"/>
              <a:t> </a:t>
            </a:r>
            <a:r>
              <a:rPr lang="hr-HR" dirty="0" err="1"/>
              <a:t>custom</a:t>
            </a:r>
            <a:r>
              <a:rPr lang="hr-HR" dirty="0"/>
              <a:t> CSS vs </a:t>
            </a:r>
            <a:r>
              <a:rPr lang="hr-HR" dirty="0" err="1"/>
              <a:t>utilities</a:t>
            </a:r>
            <a:r>
              <a:rPr lang="hr-HR" dirty="0"/>
              <a:t>/</a:t>
            </a:r>
            <a:r>
              <a:rPr lang="hr-HR" dirty="0" err="1"/>
              <a:t>frameworks</a:t>
            </a:r>
            <a:r>
              <a:rPr lang="hr-HR" dirty="0"/>
              <a:t>.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506017-1494-41E7-4F0C-4C82248DDB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43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5771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7990F-B09F-1343-86DD-868899FB2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7F531E-D1B9-D50B-E85E-B1173A67E2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2FC247-1A66-9364-37EB-8F06B6CEC4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71660-6084-5273-6DD3-19FD8D953A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44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477729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56560-EAEF-302C-7BBE-0FF26559F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E048A0-903B-060F-B5E2-F0B4C33CD8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1BACF3-AB13-EDEE-D033-2664AE1B00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Clearly</a:t>
            </a:r>
            <a:r>
              <a:rPr lang="hr-HR" dirty="0"/>
              <a:t> restate </a:t>
            </a:r>
            <a:r>
              <a:rPr lang="hr-HR" dirty="0" err="1"/>
              <a:t>project</a:t>
            </a:r>
            <a:r>
              <a:rPr lang="hr-HR" dirty="0"/>
              <a:t> </a:t>
            </a:r>
            <a:r>
              <a:rPr lang="hr-HR" dirty="0" err="1"/>
              <a:t>requirements</a:t>
            </a:r>
            <a:r>
              <a:rPr lang="hr-HR" dirty="0"/>
              <a:t>: </a:t>
            </a:r>
            <a:r>
              <a:rPr lang="hr-HR" dirty="0" err="1"/>
              <a:t>styling</a:t>
            </a:r>
            <a:r>
              <a:rPr lang="hr-HR" dirty="0"/>
              <a:t>, </a:t>
            </a:r>
            <a:r>
              <a:rPr lang="hr-HR" dirty="0" err="1"/>
              <a:t>responsiveness</a:t>
            </a:r>
            <a:r>
              <a:rPr lang="hr-HR" dirty="0"/>
              <a:t>, </a:t>
            </a:r>
            <a:r>
              <a:rPr lang="hr-HR" dirty="0" err="1"/>
              <a:t>framework</a:t>
            </a:r>
            <a:r>
              <a:rPr lang="hr-HR" dirty="0"/>
              <a:t> use, </a:t>
            </a:r>
            <a:r>
              <a:rPr lang="hr-HR" dirty="0" err="1"/>
              <a:t>GitHub</a:t>
            </a:r>
            <a:r>
              <a:rPr lang="hr-HR" dirty="0"/>
              <a:t> </a:t>
            </a:r>
            <a:r>
              <a:rPr lang="hr-HR" dirty="0" err="1"/>
              <a:t>deployment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Offer</a:t>
            </a:r>
            <a:r>
              <a:rPr lang="hr-HR" dirty="0"/>
              <a:t> a </a:t>
            </a:r>
            <a:r>
              <a:rPr lang="hr-HR" dirty="0" err="1"/>
              <a:t>checklist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rubric</a:t>
            </a:r>
            <a:r>
              <a:rPr lang="hr-HR" dirty="0"/>
              <a:t> for </a:t>
            </a:r>
            <a:r>
              <a:rPr lang="hr-HR" dirty="0" err="1"/>
              <a:t>grading</a:t>
            </a:r>
            <a:r>
              <a:rPr lang="hr-HR" dirty="0"/>
              <a:t> (</a:t>
            </a:r>
            <a:r>
              <a:rPr lang="hr-HR" dirty="0" err="1"/>
              <a:t>visual</a:t>
            </a:r>
            <a:r>
              <a:rPr lang="hr-HR" dirty="0"/>
              <a:t> design, </a:t>
            </a:r>
            <a:r>
              <a:rPr lang="hr-HR" dirty="0" err="1"/>
              <a:t>code</a:t>
            </a:r>
            <a:r>
              <a:rPr lang="hr-HR" dirty="0"/>
              <a:t> </a:t>
            </a:r>
            <a:r>
              <a:rPr lang="hr-HR" dirty="0" err="1"/>
              <a:t>quality</a:t>
            </a:r>
            <a:r>
              <a:rPr lang="hr-HR" dirty="0"/>
              <a:t>, </a:t>
            </a:r>
            <a:r>
              <a:rPr lang="hr-HR" dirty="0" err="1"/>
              <a:t>responsiveness</a:t>
            </a:r>
            <a:r>
              <a:rPr lang="hr-HR" dirty="0"/>
              <a:t>, </a:t>
            </a:r>
            <a:r>
              <a:rPr lang="hr-HR" dirty="0" err="1"/>
              <a:t>version</a:t>
            </a:r>
            <a:r>
              <a:rPr lang="hr-HR" dirty="0"/>
              <a:t> </a:t>
            </a:r>
            <a:r>
              <a:rPr lang="hr-HR" dirty="0" err="1"/>
              <a:t>control</a:t>
            </a:r>
            <a:r>
              <a:rPr lang="hr-HR" dirty="0"/>
              <a:t>).</a:t>
            </a:r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>
                <a:hlinkClick r:id="rId3"/>
              </a:rPr>
              <a:t>GitHub</a:t>
            </a:r>
            <a:r>
              <a:rPr lang="hr-HR" dirty="0">
                <a:hlinkClick r:id="rId3"/>
              </a:rPr>
              <a:t> </a:t>
            </a:r>
            <a:r>
              <a:rPr lang="hr-HR" dirty="0" err="1">
                <a:hlinkClick r:id="rId3"/>
              </a:rPr>
              <a:t>Guides</a:t>
            </a:r>
            <a:r>
              <a:rPr lang="hr-HR" dirty="0">
                <a:hlinkClick r:id="rId3"/>
              </a:rPr>
              <a:t> – </a:t>
            </a:r>
            <a:r>
              <a:rPr lang="hr-HR" dirty="0" err="1">
                <a:hlinkClick r:id="rId3"/>
              </a:rPr>
              <a:t>Hello</a:t>
            </a:r>
            <a:r>
              <a:rPr lang="hr-HR" dirty="0">
                <a:hlinkClick r:id="rId3"/>
              </a:rPr>
              <a:t> World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FreeCodeCamp</a:t>
            </a:r>
            <a:r>
              <a:rPr lang="hr-HR" dirty="0"/>
              <a:t> – </a:t>
            </a:r>
            <a:r>
              <a:rPr lang="hr-HR" dirty="0" err="1"/>
              <a:t>Responsive</a:t>
            </a:r>
            <a:r>
              <a:rPr lang="hr-HR" dirty="0"/>
              <a:t> Web Design </a:t>
            </a:r>
            <a:r>
              <a:rPr lang="hr-HR" dirty="0" err="1"/>
              <a:t>Certification</a:t>
            </a:r>
            <a:endParaRPr lang="hr-HR" dirty="0"/>
          </a:p>
          <a:p>
            <a:endParaRPr lang="en-US" dirty="0"/>
          </a:p>
          <a:p>
            <a:r>
              <a:rPr lang="en-US"/>
              <a:t>CODE - https://github.com/dinoDuvnjak/CTK/tree/main/SHIFT4IT/css-introduction/3-final-exercise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FCF20-F315-ABC8-7510-FA1FD88EC7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46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76834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733E0-66BD-2BEB-F9DC-8F96DE71F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C353FC-77F7-EB72-556C-17E07D675B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74EFC2-3DC8-2A15-AE57-44F1B75492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Clearly</a:t>
            </a:r>
            <a:r>
              <a:rPr lang="hr-HR" dirty="0"/>
              <a:t> restate </a:t>
            </a:r>
            <a:r>
              <a:rPr lang="hr-HR" dirty="0" err="1"/>
              <a:t>project</a:t>
            </a:r>
            <a:r>
              <a:rPr lang="hr-HR" dirty="0"/>
              <a:t> </a:t>
            </a:r>
            <a:r>
              <a:rPr lang="hr-HR" dirty="0" err="1"/>
              <a:t>requirements</a:t>
            </a:r>
            <a:r>
              <a:rPr lang="hr-HR" dirty="0"/>
              <a:t>: </a:t>
            </a:r>
            <a:r>
              <a:rPr lang="hr-HR" dirty="0" err="1"/>
              <a:t>styling</a:t>
            </a:r>
            <a:r>
              <a:rPr lang="hr-HR" dirty="0"/>
              <a:t>, </a:t>
            </a:r>
            <a:r>
              <a:rPr lang="hr-HR" dirty="0" err="1"/>
              <a:t>responsiveness</a:t>
            </a:r>
            <a:r>
              <a:rPr lang="hr-HR" dirty="0"/>
              <a:t>, </a:t>
            </a:r>
            <a:r>
              <a:rPr lang="hr-HR" dirty="0" err="1"/>
              <a:t>framework</a:t>
            </a:r>
            <a:r>
              <a:rPr lang="hr-HR" dirty="0"/>
              <a:t> use, </a:t>
            </a:r>
            <a:r>
              <a:rPr lang="hr-HR" dirty="0" err="1"/>
              <a:t>GitHub</a:t>
            </a:r>
            <a:r>
              <a:rPr lang="hr-HR" dirty="0"/>
              <a:t> </a:t>
            </a:r>
            <a:r>
              <a:rPr lang="hr-HR" dirty="0" err="1"/>
              <a:t>deployment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Offer</a:t>
            </a:r>
            <a:r>
              <a:rPr lang="hr-HR" dirty="0"/>
              <a:t> a </a:t>
            </a:r>
            <a:r>
              <a:rPr lang="hr-HR" dirty="0" err="1"/>
              <a:t>checklist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rubric</a:t>
            </a:r>
            <a:r>
              <a:rPr lang="hr-HR" dirty="0"/>
              <a:t> for </a:t>
            </a:r>
            <a:r>
              <a:rPr lang="hr-HR" dirty="0" err="1"/>
              <a:t>grading</a:t>
            </a:r>
            <a:r>
              <a:rPr lang="hr-HR" dirty="0"/>
              <a:t> (</a:t>
            </a:r>
            <a:r>
              <a:rPr lang="hr-HR" dirty="0" err="1"/>
              <a:t>visual</a:t>
            </a:r>
            <a:r>
              <a:rPr lang="hr-HR" dirty="0"/>
              <a:t> design, </a:t>
            </a:r>
            <a:r>
              <a:rPr lang="hr-HR" dirty="0" err="1"/>
              <a:t>code</a:t>
            </a:r>
            <a:r>
              <a:rPr lang="hr-HR" dirty="0"/>
              <a:t> </a:t>
            </a:r>
            <a:r>
              <a:rPr lang="hr-HR" dirty="0" err="1"/>
              <a:t>quality</a:t>
            </a:r>
            <a:r>
              <a:rPr lang="hr-HR" dirty="0"/>
              <a:t>, </a:t>
            </a:r>
            <a:r>
              <a:rPr lang="hr-HR" dirty="0" err="1"/>
              <a:t>responsiveness</a:t>
            </a:r>
            <a:r>
              <a:rPr lang="hr-HR" dirty="0"/>
              <a:t>, </a:t>
            </a:r>
            <a:r>
              <a:rPr lang="hr-HR" dirty="0" err="1"/>
              <a:t>version</a:t>
            </a:r>
            <a:r>
              <a:rPr lang="hr-HR" dirty="0"/>
              <a:t> </a:t>
            </a:r>
            <a:r>
              <a:rPr lang="hr-HR" dirty="0" err="1"/>
              <a:t>control</a:t>
            </a:r>
            <a:r>
              <a:rPr lang="hr-HR" dirty="0"/>
              <a:t>).</a:t>
            </a:r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>
                <a:hlinkClick r:id="rId3"/>
              </a:rPr>
              <a:t>GitHub</a:t>
            </a:r>
            <a:r>
              <a:rPr lang="hr-HR" dirty="0">
                <a:hlinkClick r:id="rId3"/>
              </a:rPr>
              <a:t> </a:t>
            </a:r>
            <a:r>
              <a:rPr lang="hr-HR" dirty="0" err="1">
                <a:hlinkClick r:id="rId3"/>
              </a:rPr>
              <a:t>Guides</a:t>
            </a:r>
            <a:r>
              <a:rPr lang="hr-HR" dirty="0">
                <a:hlinkClick r:id="rId3"/>
              </a:rPr>
              <a:t> – </a:t>
            </a:r>
            <a:r>
              <a:rPr lang="hr-HR" dirty="0" err="1">
                <a:hlinkClick r:id="rId3"/>
              </a:rPr>
              <a:t>Hello</a:t>
            </a:r>
            <a:r>
              <a:rPr lang="hr-HR" dirty="0">
                <a:hlinkClick r:id="rId3"/>
              </a:rPr>
              <a:t> World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FreeCodeCamp</a:t>
            </a:r>
            <a:r>
              <a:rPr lang="hr-HR" dirty="0"/>
              <a:t> – </a:t>
            </a:r>
            <a:r>
              <a:rPr lang="hr-HR" dirty="0" err="1"/>
              <a:t>Responsive</a:t>
            </a:r>
            <a:r>
              <a:rPr lang="hr-HR" dirty="0"/>
              <a:t> Web Design </a:t>
            </a:r>
            <a:r>
              <a:rPr lang="hr-HR" dirty="0" err="1"/>
              <a:t>Certification</a:t>
            </a:r>
            <a:endParaRPr lang="hr-HR" dirty="0"/>
          </a:p>
          <a:p>
            <a:endParaRPr lang="en-US" dirty="0"/>
          </a:p>
          <a:p>
            <a:r>
              <a:rPr lang="en-US"/>
              <a:t>CODE - https://github.com/dinoDuvnjak/CTK/tree/main/SHIFT4IT/css-introduction/3-final-exercise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75ABD-C23F-EF13-0E28-C46A35A292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47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0884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C03F7-4FA4-915C-7956-E7C38C1F2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95A5D9-A9C9-15A4-2920-75D7762A20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4C84D2-1CBF-6498-2669-96600DDCDE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68E90-91B8-9F12-AA01-C48D339A55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57416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D422A-6994-786A-1B68-4DB40F0DE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7A17AD-88B6-5085-26D6-05F3F261DF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9B73CC-407F-8962-E7DC-DABA2CEA1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Guide</a:t>
            </a:r>
            <a:r>
              <a:rPr lang="hr-HR" dirty="0"/>
              <a:t> </a:t>
            </a:r>
            <a:r>
              <a:rPr lang="hr-HR" dirty="0" err="1"/>
              <a:t>students</a:t>
            </a:r>
            <a:r>
              <a:rPr lang="hr-HR" dirty="0"/>
              <a:t> </a:t>
            </a:r>
            <a:r>
              <a:rPr lang="hr-HR" dirty="0" err="1"/>
              <a:t>step‑by‑step</a:t>
            </a:r>
            <a:r>
              <a:rPr lang="hr-HR" dirty="0"/>
              <a:t>: </a:t>
            </a:r>
            <a:r>
              <a:rPr lang="hr-HR" dirty="0" err="1"/>
              <a:t>create</a:t>
            </a:r>
            <a:r>
              <a:rPr lang="hr-HR" dirty="0"/>
              <a:t> inline.html, internal.html, external.html.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Encourage</a:t>
            </a:r>
            <a:r>
              <a:rPr lang="hr-HR" dirty="0"/>
              <a:t> side‑</a:t>
            </a:r>
            <a:r>
              <a:rPr lang="hr-HR" dirty="0" err="1"/>
              <a:t>by</a:t>
            </a:r>
            <a:r>
              <a:rPr lang="hr-HR" dirty="0"/>
              <a:t>‑side file </a:t>
            </a:r>
            <a:r>
              <a:rPr lang="hr-HR" dirty="0" err="1"/>
              <a:t>explorer</a:t>
            </a:r>
            <a:r>
              <a:rPr lang="hr-HR" dirty="0"/>
              <a:t> + browser </a:t>
            </a:r>
            <a:r>
              <a:rPr lang="hr-HR" dirty="0" err="1"/>
              <a:t>view</a:t>
            </a:r>
            <a:r>
              <a:rPr lang="hr-HR" dirty="0"/>
              <a:t> for instant </a:t>
            </a:r>
            <a:r>
              <a:rPr lang="hr-HR" dirty="0" err="1"/>
              <a:t>feedback</a:t>
            </a:r>
            <a:r>
              <a:rPr lang="hr-HR" dirty="0"/>
              <a:t>.</a:t>
            </a:r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Codecademy</a:t>
            </a:r>
            <a:r>
              <a:rPr lang="hr-HR" dirty="0"/>
              <a:t> – </a:t>
            </a:r>
            <a:r>
              <a:rPr lang="hr-HR" dirty="0" err="1"/>
              <a:t>Learn</a:t>
            </a:r>
            <a:r>
              <a:rPr lang="hr-HR" dirty="0"/>
              <a:t> CSS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03C2D-C8CA-5C7D-40B1-C0DE30AB57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57695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CE615-4359-0F92-7E0E-A402D0A87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FED56C-CC66-B800-06D5-E408D4152C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D0EA50-D109-9A79-4B46-807AE81A7B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Guide</a:t>
            </a:r>
            <a:r>
              <a:rPr lang="hr-HR" dirty="0"/>
              <a:t> </a:t>
            </a:r>
            <a:r>
              <a:rPr lang="hr-HR" dirty="0" err="1"/>
              <a:t>students</a:t>
            </a:r>
            <a:r>
              <a:rPr lang="hr-HR" dirty="0"/>
              <a:t> </a:t>
            </a:r>
            <a:r>
              <a:rPr lang="hr-HR" dirty="0" err="1"/>
              <a:t>step‑by‑step</a:t>
            </a:r>
            <a:r>
              <a:rPr lang="hr-HR" dirty="0"/>
              <a:t>: </a:t>
            </a:r>
            <a:r>
              <a:rPr lang="hr-HR" dirty="0" err="1"/>
              <a:t>create</a:t>
            </a:r>
            <a:r>
              <a:rPr lang="hr-HR" dirty="0"/>
              <a:t> inline.html, internal.html, external.html.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Encourage</a:t>
            </a:r>
            <a:r>
              <a:rPr lang="hr-HR" dirty="0"/>
              <a:t> side‑</a:t>
            </a:r>
            <a:r>
              <a:rPr lang="hr-HR" dirty="0" err="1"/>
              <a:t>by</a:t>
            </a:r>
            <a:r>
              <a:rPr lang="hr-HR" dirty="0"/>
              <a:t>‑side file </a:t>
            </a:r>
            <a:r>
              <a:rPr lang="hr-HR" dirty="0" err="1"/>
              <a:t>explorer</a:t>
            </a:r>
            <a:r>
              <a:rPr lang="hr-HR" dirty="0"/>
              <a:t> + browser </a:t>
            </a:r>
            <a:r>
              <a:rPr lang="hr-HR" dirty="0" err="1"/>
              <a:t>view</a:t>
            </a:r>
            <a:r>
              <a:rPr lang="hr-HR" dirty="0"/>
              <a:t> for instant </a:t>
            </a:r>
            <a:r>
              <a:rPr lang="hr-HR" dirty="0" err="1"/>
              <a:t>feedback</a:t>
            </a:r>
            <a:r>
              <a:rPr lang="hr-HR" dirty="0"/>
              <a:t>.</a:t>
            </a:r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Codecademy</a:t>
            </a:r>
            <a:r>
              <a:rPr lang="hr-HR" dirty="0"/>
              <a:t> – </a:t>
            </a:r>
            <a:r>
              <a:rPr lang="hr-HR" dirty="0" err="1"/>
              <a:t>Learn</a:t>
            </a:r>
            <a:r>
              <a:rPr lang="hr-HR" dirty="0"/>
              <a:t> CSS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None/>
            </a:pPr>
            <a:r>
              <a:rPr lang="en-US" dirty="0"/>
              <a:t>CODE - https://github.com/dinoDuvnjak/CTK/tree/main/SHIFT4IT/css-introduction/3.1-methods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79851-BFB6-DB1A-16E8-B5024F9688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23107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C8D9A-1B00-752A-83D9-F79F8653C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EF9C92-964A-046C-34E7-45FB6AF1EB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46277B-A464-4563-C2F2-062D72F367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Element Selectors:</a:t>
            </a:r>
            <a:r>
              <a:rPr lang="en-US" dirty="0"/>
              <a:t> Style all &lt;p&gt;, &lt;h1&gt;, etc.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Class Selectors:</a:t>
            </a:r>
            <a:r>
              <a:rPr lang="en-US" dirty="0"/>
              <a:t> Reuse .highlight across elements.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ID Selectors:</a:t>
            </a:r>
            <a:r>
              <a:rPr lang="en-US" dirty="0"/>
              <a:t> Use #main-header once; discuss specificity cost.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Attribute Selectors:</a:t>
            </a:r>
            <a:r>
              <a:rPr lang="en-US" dirty="0"/>
              <a:t> Target [type="text"] inputs.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Universal Selector:</a:t>
            </a:r>
            <a:r>
              <a:rPr lang="en-US" dirty="0"/>
              <a:t> Use * { margin:0 } as a reset.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A097E-E02B-3225-9AF5-400A2CC546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81105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F2E55-DAAB-B2F0-A6EE-B75764753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164E99-2542-0334-9C04-C784F882CE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F52A9D-63DA-836C-0D23-9C7793CF88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16FCD-B690-5433-D62B-F55F144A83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55134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DDA75-4679-2CB4-565B-C35C31C56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53AED1-785D-4CA3-0A48-4676D3B12A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70448-3038-048A-CCA7-036A4EFADE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7CDEF-A731-829D-FF90-29EAE946A5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8438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ka 13">
            <a:extLst>
              <a:ext uri="{FF2B5EF4-FFF2-40B4-BE49-F238E27FC236}">
                <a16:creationId xmlns:a16="http://schemas.microsoft.com/office/drawing/2014/main" id="{8FBD081C-E6C2-807B-F622-45A52F57D6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2468084"/>
            <a:ext cx="9144000" cy="2387600"/>
          </a:xfrm>
        </p:spPr>
        <p:txBody>
          <a:bodyPr anchor="b"/>
          <a:lstStyle>
            <a:lvl1pPr algn="r">
              <a:defRPr sz="6000">
                <a:latin typeface="Montserrat" panose="00000500000000000000" pitchFamily="2" charset="-18"/>
              </a:defRPr>
            </a:lvl1pPr>
          </a:lstStyle>
          <a:p>
            <a:r>
              <a:rPr lang="hr-HR" dirty="0"/>
              <a:t>DOCUMENT TITLE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7A61E420-EBAD-A9E6-F448-076E17D0F2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55653" y="4947759"/>
            <a:ext cx="9144000" cy="1655762"/>
          </a:xfrm>
        </p:spPr>
        <p:txBody>
          <a:bodyPr/>
          <a:lstStyle>
            <a:lvl1pPr marL="0" indent="0" algn="r">
              <a:buNone/>
              <a:defRPr sz="2400">
                <a:latin typeface="Montserrat" panose="00000500000000000000" pitchFamily="2" charset="-1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163797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HOMEWORK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2029408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428"/>
            <a:ext cx="12191996" cy="685714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ASSESSMENTS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4142097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428"/>
            <a:ext cx="12191996" cy="685714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ADDITIONAL READING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24143242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428"/>
            <a:ext cx="12191994" cy="685714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RESOURCES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6800898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Završ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1E9C26A1-6687-A87D-1AE0-CDCFC63DA5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827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1E9C26A1-6687-A87D-1AE0-CDCFC63DA5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3382477"/>
            <a:ext cx="9144000" cy="2387600"/>
          </a:xfrm>
        </p:spPr>
        <p:txBody>
          <a:bodyPr anchor="b"/>
          <a:lstStyle>
            <a:lvl1pPr algn="r">
              <a:defRPr sz="4800">
                <a:latin typeface="Bahnschrift" panose="020B0502040204020203" pitchFamily="34" charset="0"/>
              </a:defRPr>
            </a:lvl1pPr>
          </a:lstStyle>
          <a:p>
            <a:r>
              <a:rPr lang="hr-HR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626622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 descr="Slika na kojoj se prikazuje crta, snimka zaslona, šarenilo, dizajn&#10;&#10;Opis je automatski generiran">
            <a:extLst>
              <a:ext uri="{FF2B5EF4-FFF2-40B4-BE49-F238E27FC236}">
                <a16:creationId xmlns:a16="http://schemas.microsoft.com/office/drawing/2014/main" id="{7D3E6235-77BD-81C2-1C4B-460BFF2AC5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601275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 descr="Slika na kojoj se prikazuje crta, snimka zaslona, šarenilo, dizajn">
            <a:extLst>
              <a:ext uri="{FF2B5EF4-FFF2-40B4-BE49-F238E27FC236}">
                <a16:creationId xmlns:a16="http://schemas.microsoft.com/office/drawing/2014/main" id="{813DD7BB-6C45-D079-40C8-D9AAFA3351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E69C0126-D498-D7EF-F08C-471CA839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0915537-B2D1-B872-5BC6-E6A6498B8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</a:lstStyle>
          <a:p>
            <a:pPr lvl="0"/>
            <a:r>
              <a:rPr lang="hr-HR" dirty="0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E429AF7-3B52-7B21-C5E7-7BA86CDA8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30842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>
            <a:extLst>
              <a:ext uri="{FF2B5EF4-FFF2-40B4-BE49-F238E27FC236}">
                <a16:creationId xmlns:a16="http://schemas.microsoft.com/office/drawing/2014/main" id="{4911BAC4-6BC8-78C9-C3A0-3B8193B50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3382477"/>
            <a:ext cx="9144000" cy="2387600"/>
          </a:xfrm>
        </p:spPr>
        <p:txBody>
          <a:bodyPr anchor="b"/>
          <a:lstStyle>
            <a:lvl1pPr algn="r">
              <a:defRPr sz="4800">
                <a:latin typeface="Bahnschrift" panose="020B0502040204020203" pitchFamily="34" charset="0"/>
              </a:defRPr>
            </a:lvl1pPr>
          </a:lstStyle>
          <a:p>
            <a:r>
              <a:rPr lang="hr-HR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94142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 descr="Slika na kojoj se prikazuje crta, snimka zaslona, dizajn&#10;&#10;Opis je automatski generiran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558903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 descr="Slika na kojoj se prikazuje crta, snimka zaslona, dizajn&#10;&#10;Opis je automatski generiran">
            <a:extLst>
              <a:ext uri="{FF2B5EF4-FFF2-40B4-BE49-F238E27FC236}">
                <a16:creationId xmlns:a16="http://schemas.microsoft.com/office/drawing/2014/main" id="{5FF10651-A88B-132B-AE77-005E725B1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E69C0126-D498-D7EF-F08C-471CA839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0915537-B2D1-B872-5BC6-E6A6498B8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</a:lstStyle>
          <a:p>
            <a:pPr lvl="0"/>
            <a:r>
              <a:rPr lang="hr-HR" dirty="0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E429AF7-3B52-7B21-C5E7-7BA86CDA8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5683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DISCUSSION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4014154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EXERCISE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575389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>
            <a:extLst>
              <a:ext uri="{FF2B5EF4-FFF2-40B4-BE49-F238E27FC236}">
                <a16:creationId xmlns:a16="http://schemas.microsoft.com/office/drawing/2014/main" id="{1B650DF9-2458-1434-6EFF-3D965EDC4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76C6E5EE-2B8F-9019-690C-3AF0A69B8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470CF1CA-F427-A5AF-96AA-671002CD74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3B997-549E-41F4-A1E4-B0CF42B49EF1}" type="datetimeFigureOut">
              <a:rPr lang="hr-HR" smtClean="0"/>
              <a:t>18.5.2025.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8D829544-1FE5-4ED0-6A51-373B245680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33A67201-5F88-A086-59F5-4A06FA6BE0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DD723-16A0-42C8-A963-6C8D73A0AD4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9751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0" r:id="rId3"/>
    <p:sldLayoutId id="2147483659" r:id="rId4"/>
    <p:sldLayoutId id="2147483665" r:id="rId5"/>
    <p:sldLayoutId id="2147483651" r:id="rId6"/>
    <p:sldLayoutId id="2147483660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6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CSS/CSS_Selectors" TargetMode="Externa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Specificity" TargetMode="External"/><Relationship Id="rId2" Type="http://schemas.openxmlformats.org/officeDocument/2006/relationships/hyperlink" Target="https://developer.mozilla.org/en-US/docs/Web/CSS/Cascade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developer.mozilla.org/en-US/docs/Web/HTML/Element/div" TargetMode="External"/><Relationship Id="rId4" Type="http://schemas.openxmlformats.org/officeDocument/2006/relationships/hyperlink" Target="https://developer.mozilla.org/en-US/docs/Web/CSS/Specificity#the_important_exception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endmentor.io/" TargetMode="External"/><Relationship Id="rId2" Type="http://schemas.openxmlformats.org/officeDocument/2006/relationships/hyperlink" Target="https://developer.mozilla.org/en-US/docs/Web/CSS/position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eveloper.mozilla.org/en-US/docs/Web/CSS/z-index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CSS/display" TargetMode="Externa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Learn/CSS/First_steps" TargetMode="Externa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CSS/float" TargetMode="Externa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CSS_Grid_Layout" TargetMode="External"/><Relationship Id="rId2" Type="http://schemas.openxmlformats.org/officeDocument/2006/relationships/hyperlink" Target="https://developer.mozilla.org/en-US/docs/Web/CSS/CSS_Flexible_Box_Layout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bulma.io/" TargetMode="External"/><Relationship Id="rId5" Type="http://schemas.openxmlformats.org/officeDocument/2006/relationships/hyperlink" Target="https://tailwindcss.com/" TargetMode="External"/><Relationship Id="rId4" Type="http://schemas.openxmlformats.org/officeDocument/2006/relationships/hyperlink" Target="https://getbootstrap.com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slov 3">
            <a:extLst>
              <a:ext uri="{FF2B5EF4-FFF2-40B4-BE49-F238E27FC236}">
                <a16:creationId xmlns:a16="http://schemas.microsoft.com/office/drawing/2014/main" id="{4022C4E9-1E70-8866-3479-A24FD93D0C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Bahnschrift SemiLight" panose="020B0502040204020203" pitchFamily="34" charset="0"/>
              </a:rPr>
              <a:t>CSS</a:t>
            </a:r>
            <a:endParaRPr lang="hr-HR" dirty="0">
              <a:latin typeface="Bahnschrift SemiLight" panose="020B0502040204020203" pitchFamily="34" charset="0"/>
            </a:endParaRPr>
          </a:p>
        </p:txBody>
      </p:sp>
      <p:sp>
        <p:nvSpPr>
          <p:cNvPr id="5" name="Podnaslov 4">
            <a:extLst>
              <a:ext uri="{FF2B5EF4-FFF2-40B4-BE49-F238E27FC236}">
                <a16:creationId xmlns:a16="http://schemas.microsoft.com/office/drawing/2014/main" id="{2D59F4E1-B531-21D4-1874-34304F7DAD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Website </a:t>
            </a:r>
            <a:r>
              <a:rPr lang="en-US" dirty="0">
                <a:latin typeface="Bahnschrift SemiLight" panose="020B0502040204020203" pitchFamily="34" charset="0"/>
              </a:rPr>
              <a:t>stylization</a:t>
            </a:r>
          </a:p>
        </p:txBody>
      </p:sp>
    </p:spTree>
    <p:extLst>
      <p:ext uri="{BB962C8B-B14F-4D97-AF65-F5344CB8AC3E}">
        <p14:creationId xmlns:p14="http://schemas.microsoft.com/office/powerpoint/2010/main" val="495518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A3613-D665-4D93-CDCA-A50721F2A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5FD825-7F55-1632-2EE3-AFDFECD86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-ELEMENT SELECTORS</a:t>
            </a:r>
            <a:endParaRPr lang="hr-H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7517EB-7571-C4EB-0C64-73DD2183D534}"/>
              </a:ext>
            </a:extLst>
          </p:cNvPr>
          <p:cNvSpPr txBox="1"/>
          <p:nvPr/>
        </p:nvSpPr>
        <p:spPr>
          <a:xfrm>
            <a:off x="1116919" y="2045716"/>
            <a:ext cx="93264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💡CSS selectors allow us to select HTML elements and apply styles to them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02CFE4F-DD9D-C797-B05F-E5D97228FB91}"/>
              </a:ext>
            </a:extLst>
          </p:cNvPr>
          <p:cNvGrpSpPr/>
          <p:nvPr/>
        </p:nvGrpSpPr>
        <p:grpSpPr>
          <a:xfrm>
            <a:off x="1116919" y="3231742"/>
            <a:ext cx="9663428" cy="1706450"/>
            <a:chOff x="1116919" y="2804360"/>
            <a:chExt cx="8546373" cy="1509191"/>
          </a:xfrm>
        </p:grpSpPr>
        <p:sp>
          <p:nvSpPr>
            <p:cNvPr id="5" name="Content Placeholder 1">
              <a:extLst>
                <a:ext uri="{FF2B5EF4-FFF2-40B4-BE49-F238E27FC236}">
                  <a16:creationId xmlns:a16="http://schemas.microsoft.com/office/drawing/2014/main" id="{E291AB57-180C-BE1D-C5AF-0485CAEECD05}"/>
                </a:ext>
              </a:extLst>
            </p:cNvPr>
            <p:cNvSpPr txBox="1">
              <a:spLocks/>
            </p:cNvSpPr>
            <p:nvPr/>
          </p:nvSpPr>
          <p:spPr>
            <a:xfrm>
              <a:off x="1116919" y="2928795"/>
              <a:ext cx="5585667" cy="55375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>
                  <a:latin typeface="Bahnschrift SemiLight" panose="020B0502040204020203" pitchFamily="34" charset="0"/>
                </a:rPr>
                <a:t>👉 Apply the style to all h1 elements and HTML files</a:t>
              </a:r>
              <a:endParaRPr lang="it-IT" dirty="0">
                <a:latin typeface="Bahnschrift SemiLight" panose="020B0502040204020203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262A91F-6FBA-2F87-CCE3-3D46B5E8F359}"/>
                </a:ext>
              </a:extLst>
            </p:cNvPr>
            <p:cNvSpPr txBox="1"/>
            <p:nvPr/>
          </p:nvSpPr>
          <p:spPr>
            <a:xfrm>
              <a:off x="1116919" y="3482554"/>
              <a:ext cx="609525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Bahnschrift SemiLight" panose="020B0502040204020203" pitchFamily="34" charset="0"/>
                </a:rPr>
                <a:t>⚠ Caution! Element selectors apply a style to all HTML elements of that type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D11FCB3-6124-D120-394D-A46FED404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12175" y="2804360"/>
              <a:ext cx="2451117" cy="12492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6605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B94AC-64BE-3309-A586-AD723F193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5E30A3-57A7-BF6D-4812-DA8CB2557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-CLASS SELECTORS</a:t>
            </a:r>
            <a:endParaRPr lang="hr-H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453BFC-2EFE-FD3B-0246-5D077CF5B7EF}"/>
              </a:ext>
            </a:extLst>
          </p:cNvPr>
          <p:cNvSpPr txBox="1"/>
          <p:nvPr/>
        </p:nvSpPr>
        <p:spPr>
          <a:xfrm>
            <a:off x="1116919" y="2045716"/>
            <a:ext cx="93264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💡CSS selectors allow us to select HTML elements and apply styles to them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157D9DC-9B6C-3786-FBCD-4781787A5BA5}"/>
              </a:ext>
            </a:extLst>
          </p:cNvPr>
          <p:cNvSpPr txBox="1">
            <a:spLocks/>
          </p:cNvSpPr>
          <p:nvPr/>
        </p:nvSpPr>
        <p:spPr>
          <a:xfrm>
            <a:off x="1116919" y="3429000"/>
            <a:ext cx="5585667" cy="15960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👉 Classes are used to group multiple elements that share the same style</a:t>
            </a:r>
            <a:br>
              <a:rPr lang="en-US" dirty="0">
                <a:latin typeface="Bahnschrift SemiLight" panose="020B0502040204020203" pitchFamily="34" charset="0"/>
              </a:rPr>
            </a:br>
            <a:r>
              <a:rPr lang="en-US" dirty="0">
                <a:latin typeface="Bahnschrift SemiLight" panose="020B0502040204020203" pitchFamily="34" charset="0"/>
              </a:rPr>
              <a:t>
👉 You can add the same class to multiple elements!</a:t>
            </a:r>
            <a:endParaRPr lang="it-IT" dirty="0">
              <a:latin typeface="Bahnschrift SemiLight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80F96F-9B3F-03DE-FCC7-C0214577A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475" y="4602561"/>
            <a:ext cx="2517525" cy="12939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4F15EC-79B1-E5BD-5192-700655ADA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475" y="3114378"/>
            <a:ext cx="4858614" cy="102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04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C9977-D330-9BBD-9E89-784CCDE84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91F5BC-FC3F-4CC8-AF55-1C1F4A450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-ID SELECTORS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3DCDE61-82BE-95FB-ADA6-C5809618B790}"/>
              </a:ext>
            </a:extLst>
          </p:cNvPr>
          <p:cNvSpPr txBox="1">
            <a:spLocks/>
          </p:cNvSpPr>
          <p:nvPr/>
        </p:nvSpPr>
        <p:spPr>
          <a:xfrm>
            <a:off x="838200" y="2935296"/>
            <a:ext cx="5585667" cy="15960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👉 The ID is unique and is used when you want to style only one element</a:t>
            </a:r>
            <a:br>
              <a:rPr lang="en-US" dirty="0">
                <a:latin typeface="Bahnschrift SemiLight" panose="020B0502040204020203" pitchFamily="34" charset="0"/>
              </a:rPr>
            </a:br>
            <a:r>
              <a:rPr lang="en-US" dirty="0">
                <a:latin typeface="Bahnschrift SemiLight" panose="020B0502040204020203" pitchFamily="34" charset="0"/>
              </a:rPr>
              <a:t>
👉 Each ID must be unique in the HTML document!
👉 Use IDs only when really needed!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8E340-2161-C5A0-9384-E53F0522B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556" y="3793718"/>
            <a:ext cx="2217510" cy="1205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AF7BD7-1085-B6B7-95D1-70DEDE1A7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556" y="3061725"/>
            <a:ext cx="5834822" cy="73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35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DAD4F-79F3-419E-296A-A9999CC85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314DE5-04D8-DC03-54A9-47E7BD7F2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-ATTRIBUTE SELECTORS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9B565BC-B9FD-5E88-1B1A-F2CF9CAA7A32}"/>
              </a:ext>
            </a:extLst>
          </p:cNvPr>
          <p:cNvSpPr txBox="1">
            <a:spLocks/>
          </p:cNvSpPr>
          <p:nvPr/>
        </p:nvSpPr>
        <p:spPr>
          <a:xfrm>
            <a:off x="977219" y="2921471"/>
            <a:ext cx="5585667" cy="15960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👉 With this selector, we can target HTML elements that have a specific attribute</a:t>
            </a:r>
            <a:br>
              <a:rPr lang="en-US" dirty="0">
                <a:latin typeface="Bahnschrift SemiLight" panose="020B0502040204020203" pitchFamily="34" charset="0"/>
              </a:rPr>
            </a:br>
            <a:r>
              <a:rPr lang="en-US" dirty="0">
                <a:latin typeface="Bahnschrift SemiLight" panose="020B0502040204020203" pitchFamily="34" charset="0"/>
              </a:rPr>
              <a:t>
👉 Apply the style only to &lt;input&gt; elements with type="text"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05A6B6-5781-A763-8737-7DD996F8E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437" y="4477042"/>
            <a:ext cx="4030740" cy="13695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F116C-17B4-20E9-C4C4-B0D8DADF4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913" y="3007571"/>
            <a:ext cx="5918087" cy="85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21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845C0-DD34-4D1C-BB40-20202FE74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2CBE59-CF3E-5347-C78E-FB22401FB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-UNIVERSAL SELECTORS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1B62688-16D8-DAE9-A6AA-C0458ADF6254}"/>
              </a:ext>
            </a:extLst>
          </p:cNvPr>
          <p:cNvSpPr txBox="1">
            <a:spLocks/>
          </p:cNvSpPr>
          <p:nvPr/>
        </p:nvSpPr>
        <p:spPr>
          <a:xfrm>
            <a:off x="1116919" y="3073400"/>
            <a:ext cx="5585667" cy="15960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👉 Apply style to ALL elements in an HTML document</a:t>
            </a:r>
            <a:br>
              <a:rPr lang="en-US" dirty="0">
                <a:latin typeface="Bahnschrift SemiLight" panose="020B0502040204020203" pitchFamily="34" charset="0"/>
              </a:rPr>
            </a:br>
            <a:r>
              <a:rPr lang="en-US" dirty="0">
                <a:latin typeface="Bahnschrift SemiLight" panose="020B0502040204020203" pitchFamily="34" charset="0"/>
              </a:rPr>
              <a:t>
👉 Useful for resetting styles at the beginning of a CSS file!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D8FC55-22C1-C683-2B23-0D887EB1C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325" y="3331218"/>
            <a:ext cx="4339475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56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4E6A9-DE2A-526D-0F61-782AAE048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8CFF9-4BA5-7EFC-8470-AD554B44D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CCED0-599E-ABFF-D0B8-06357C4E7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MDN – CSS Selectors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W3Schools – CSS Selectors Reference</a:t>
            </a:r>
          </a:p>
          <a:p>
            <a:pPr marL="0" indent="0">
              <a:buNone/>
            </a:pP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933899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E6A8F-C208-60FF-D998-9911E8793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3823EA-B604-2E0B-7808-480DB01E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EXERCISE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2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AFC01A-CFB0-4AB1-74B7-0A7FDBDCB4C3}"/>
              </a:ext>
            </a:extLst>
          </p:cNvPr>
          <p:cNvSpPr txBox="1"/>
          <p:nvPr/>
        </p:nvSpPr>
        <p:spPr>
          <a:xfrm>
            <a:off x="838200" y="2141537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lang="en-US" altLang="sr-Latn-RS" sz="2800" dirty="0">
                <a:latin typeface="Bahnschrift SemiLight" panose="020B0502040204020203" pitchFamily="34" charset="0"/>
              </a:rPr>
              <a:t>✅ Objective: Add colors using named colors, HEX, and RGB values.
✅ Steps:
1️⃣ Set the background-color of the page to </a:t>
            </a:r>
            <a:r>
              <a:rPr lang="en-US" altLang="sr-Latn-RS" sz="2800" dirty="0" err="1">
                <a:latin typeface="Bahnschrift SemiLight" panose="020B0502040204020203" pitchFamily="34" charset="0"/>
              </a:rPr>
              <a:t>antiquewhite</a:t>
            </a:r>
            <a:r>
              <a:rPr lang="en-US" altLang="sr-Latn-RS" sz="2800" dirty="0">
                <a:latin typeface="Bahnschrift SemiLight" panose="020B0502040204020203" pitchFamily="34" charset="0"/>
              </a:rPr>
              <a:t>.
2️⃣ Set the color to h1 using named colors.
3️⃣ Set the color for h2 using the HEX code.
4️⃣ Set background-color for h1 using HEX code.
5️⃣ Set the color for h2 using the RGB value.</a:t>
            </a:r>
            <a:endParaRPr kumimoji="0" lang="hr-HR" altLang="sr-Latn-RS" sz="2800" b="0" i="0" u="none" strike="noStrike" kern="1200" cap="none" normalizeH="0" baseline="0" dirty="0">
              <a:ln>
                <a:noFill/>
              </a:ln>
              <a:effectLst/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A62790-28C5-373A-4208-C9D9907C4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285" y="2962415"/>
            <a:ext cx="4855741" cy="243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18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4BBF6-5748-8A20-869F-7652CD557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0F7583-D1D8-5062-EF72-2DFDB1EC7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-CHROME DEVELOPER TOOLS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4EE635-CF6D-9958-C7BE-38BB68DFC2F3}"/>
              </a:ext>
            </a:extLst>
          </p:cNvPr>
          <p:cNvSpPr txBox="1"/>
          <p:nvPr/>
        </p:nvSpPr>
        <p:spPr>
          <a:xfrm>
            <a:off x="879566" y="3365657"/>
            <a:ext cx="614289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✅ Enable inspection of HTML and CSS code</a:t>
            </a: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✅ Detect and test CSS rules</a:t>
            </a: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✅ Change live styles without changing the original code</a:t>
            </a: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✅ Overview of automatically assigned browser styles</a:t>
            </a:r>
            <a:endParaRPr lang="en-US" sz="2000" b="1" dirty="0">
              <a:latin typeface="Bahnschrift SemiLight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BBCFEA-B03A-79C6-FA53-FA8EE18C4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158" y="3429000"/>
            <a:ext cx="4492101" cy="187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78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617E5-EDDF-A38F-CA85-016A5306D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7116ED-D27E-C0AF-AC7C-F68CCB65F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-CHROME DEVELOPER TOOLS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6C805-94F6-03AF-2CBC-93B3DFAC6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158" y="3429000"/>
            <a:ext cx="4492101" cy="1875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8C4C0C-7DD0-AF34-F05F-1CDCA6EEA950}"/>
              </a:ext>
            </a:extLst>
          </p:cNvPr>
          <p:cNvSpPr txBox="1"/>
          <p:nvPr/>
        </p:nvSpPr>
        <p:spPr>
          <a:xfrm>
            <a:off x="411593" y="2627886"/>
            <a:ext cx="8572499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2000" dirty="0">
                <a:latin typeface="Bahnschrift SemiLight" panose="020B0502040204020203" pitchFamily="34" charset="0"/>
              </a:rPr>
              <a:t>🔹 Method 1: Via Menu</a:t>
            </a:r>
            <a:br>
              <a:rPr lang="hr-HR" sz="2000" dirty="0">
                <a:latin typeface="Bahnschrift SemiLight" panose="020B0502040204020203" pitchFamily="34" charset="0"/>
              </a:rPr>
            </a:br>
            <a:r>
              <a:rPr lang="hr-HR" sz="2000" dirty="0">
                <a:latin typeface="Bahnschrift SemiLight" panose="020B0502040204020203" pitchFamily="34" charset="0"/>
              </a:rPr>
              <a:t>1️⃣ Click on the three dots in the top right corner of Chrome</a:t>
            </a:r>
            <a:br>
              <a:rPr lang="hr-HR" sz="2000" dirty="0">
                <a:latin typeface="Bahnschrift SemiLight" panose="020B0502040204020203" pitchFamily="34" charset="0"/>
              </a:rPr>
            </a:br>
            <a:r>
              <a:rPr lang="hr-HR" sz="2000" dirty="0">
                <a:latin typeface="Bahnschrift SemiLight" panose="020B0502040204020203" pitchFamily="34" charset="0"/>
              </a:rPr>
              <a:t>2️⃣ More Tools → Developer Tools</a:t>
            </a:r>
            <a:br>
              <a:rPr lang="hr-HR" sz="2000" dirty="0">
                <a:latin typeface="Bahnschrift SemiLight" panose="020B0502040204020203" pitchFamily="34" charset="0"/>
              </a:rPr>
            </a:br>
            <a:r>
              <a:rPr lang="hr-HR" sz="2000" dirty="0">
                <a:latin typeface="Bahnschrift SemiLight" panose="020B0502040204020203" pitchFamily="34" charset="0"/>
              </a:rPr>
              <a:t>
🔹 Method 2: Keyboard Shortcuts</a:t>
            </a:r>
            <a:br>
              <a:rPr lang="hr-HR" sz="2000" dirty="0">
                <a:latin typeface="Bahnschrift SemiLight" panose="020B0502040204020203" pitchFamily="34" charset="0"/>
              </a:rPr>
            </a:br>
            <a:r>
              <a:rPr lang="hr-HR" sz="2000" dirty="0">
                <a:latin typeface="Bahnschrift SemiLight" panose="020B0502040204020203" pitchFamily="34" charset="0"/>
              </a:rPr>
              <a:t>📌 Windows/Linux: Ctrl + Shift + I or F12</a:t>
            </a:r>
            <a:br>
              <a:rPr lang="hr-HR" sz="2000" dirty="0">
                <a:latin typeface="Bahnschrift SemiLight" panose="020B0502040204020203" pitchFamily="34" charset="0"/>
              </a:rPr>
            </a:br>
            <a:r>
              <a:rPr lang="hr-HR" sz="2000" dirty="0">
                <a:latin typeface="Bahnschrift SemiLight" panose="020B0502040204020203" pitchFamily="34" charset="0"/>
              </a:rPr>
              <a:t>📌 Mac: Cmd + Option + I</a:t>
            </a:r>
            <a:br>
              <a:rPr lang="hr-HR" sz="2000" dirty="0">
                <a:latin typeface="Bahnschrift SemiLight" panose="020B0502040204020203" pitchFamily="34" charset="0"/>
              </a:rPr>
            </a:br>
            <a:r>
              <a:rPr lang="hr-HR" sz="2000" dirty="0">
                <a:latin typeface="Bahnschrift SemiLight" panose="020B0502040204020203" pitchFamily="34" charset="0"/>
              </a:rPr>
              <a:t>
🔹 Method 3: Right Click (Fastest!)</a:t>
            </a:r>
            <a:br>
              <a:rPr lang="hr-HR" sz="2000" dirty="0">
                <a:latin typeface="Bahnschrift SemiLight" panose="020B0502040204020203" pitchFamily="34" charset="0"/>
              </a:rPr>
            </a:br>
            <a:r>
              <a:rPr lang="hr-HR" sz="2000" dirty="0">
                <a:latin typeface="Bahnschrift SemiLight" panose="020B0502040204020203" pitchFamily="34" charset="0"/>
              </a:rPr>
              <a:t>1️⃣ Right-click on any element on the web page</a:t>
            </a:r>
            <a:br>
              <a:rPr lang="hr-HR" sz="2000" dirty="0">
                <a:latin typeface="Bahnschrift SemiLight" panose="020B0502040204020203" pitchFamily="34" charset="0"/>
              </a:rPr>
            </a:br>
            <a:r>
              <a:rPr lang="hr-HR" sz="2000" dirty="0">
                <a:latin typeface="Bahnschrift SemiLight" panose="020B0502040204020203" pitchFamily="34" charset="0"/>
              </a:rPr>
              <a:t>2️⃣ Click Inspect</a:t>
            </a:r>
          </a:p>
        </p:txBody>
      </p:sp>
    </p:spTree>
    <p:extLst>
      <p:ext uri="{BB962C8B-B14F-4D97-AF65-F5344CB8AC3E}">
        <p14:creationId xmlns:p14="http://schemas.microsoft.com/office/powerpoint/2010/main" val="2370056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28909-3674-0C56-07A2-FB04FED76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F4B329-4063-1DB1-DBA3-EF8CFFEC5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CSS-CHROME DEVELOPER TOOLS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31209B-21F4-247B-7CFB-AA139D0957D9}"/>
              </a:ext>
            </a:extLst>
          </p:cNvPr>
          <p:cNvSpPr txBox="1"/>
          <p:nvPr/>
        </p:nvSpPr>
        <p:spPr>
          <a:xfrm>
            <a:off x="668383" y="2141537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latin typeface="Bahnschrift SemiLight" panose="020B0502040204020203" pitchFamily="34" charset="0"/>
              </a:rPr>
              <a:t>👉 The "Computed" tab shows the final result of all applied CSS rules.</a:t>
            </a: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
✅ Displays all the colors, margins, fonts, and other properties of an element</a:t>
            </a: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✅ Ignores strikethrough rules that are not active</a:t>
            </a: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✅ Allows you to diagnose problems faster</a:t>
            </a: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
Example: If the color of the text does not appear as you expected, you can see in the Computed section which CSS rule takes precedence.</a:t>
            </a:r>
            <a:endParaRPr lang="hr-HR" sz="2000" b="1" kern="1200" dirty="0"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309482-3B5E-5B5F-D315-B899F136D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816003"/>
            <a:ext cx="5181600" cy="23705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57195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6D607-80CA-12EE-36FE-B5235F2A9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DE23B6-06B6-B6AB-4FA1-F10769E23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</a:p>
        </p:txBody>
      </p:sp>
      <p:pic>
        <p:nvPicPr>
          <p:cNvPr id="7" name="Picture 6" descr="A diagram of a waterfall&#10;&#10;AI-generated content may be incorrect.">
            <a:extLst>
              <a:ext uri="{FF2B5EF4-FFF2-40B4-BE49-F238E27FC236}">
                <a16:creationId xmlns:a16="http://schemas.microsoft.com/office/drawing/2014/main" id="{603B6D00-BDB6-E788-47E6-FD9D5A7B10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703" r="4989" b="-1"/>
          <a:stretch/>
        </p:blipFill>
        <p:spPr>
          <a:xfrm>
            <a:off x="6988923" y="2140561"/>
            <a:ext cx="4251487" cy="3885700"/>
          </a:xfrm>
          <a:prstGeom prst="rect">
            <a:avLst/>
          </a:prstGeom>
          <a:noFill/>
        </p:spPr>
      </p:pic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935FDEC7-BB16-C28F-217D-312D1F52632F}"/>
              </a:ext>
            </a:extLst>
          </p:cNvPr>
          <p:cNvSpPr txBox="1">
            <a:spLocks/>
          </p:cNvSpPr>
          <p:nvPr/>
        </p:nvSpPr>
        <p:spPr>
          <a:xfrm>
            <a:off x="462987" y="2465991"/>
            <a:ext cx="5317572" cy="31317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CSS is an acronym for Cascading Style Sheets.
💡 What do you mean by "cascading"?
</a:t>
            </a: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👉 Let's imagine a waterfall – water flows from one level to another.
</a:t>
            </a: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👉 Also, CSS styles are applied from the most general to the most specific rules.
</a:t>
            </a: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👉 This allows for design control and flexibility. Tables).</a:t>
            </a:r>
          </a:p>
        </p:txBody>
      </p:sp>
    </p:spTree>
    <p:extLst>
      <p:ext uri="{BB962C8B-B14F-4D97-AF65-F5344CB8AC3E}">
        <p14:creationId xmlns:p14="http://schemas.microsoft.com/office/powerpoint/2010/main" val="1767956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BD711-08CD-1048-8100-263B232D7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030108-DA0F-6449-52AE-921E9AFE6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>
                <a:latin typeface="Bahnschrift SemiBold" panose="020B0502040204020203" pitchFamily="34" charset="0"/>
                <a:ea typeface="+mj-ea"/>
                <a:cs typeface="+mj-cs"/>
              </a:rPr>
              <a:t>CSS-CHROME DEVELOPER TOOLS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63141B-7BF5-832E-5FC3-8EBF61F44748}"/>
              </a:ext>
            </a:extLst>
          </p:cNvPr>
          <p:cNvSpPr txBox="1"/>
          <p:nvPr/>
        </p:nvSpPr>
        <p:spPr>
          <a:xfrm>
            <a:off x="744881" y="2798346"/>
            <a:ext cx="657978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✅ All colors on the page (background, text, links)</a:t>
            </a:r>
            <a:br>
              <a:rPr lang="en-US" sz="2400" dirty="0">
                <a:latin typeface="Bahnschrift SemiLight" panose="020B0502040204020203" pitchFamily="34" charset="0"/>
              </a:rPr>
            </a:br>
            <a:r>
              <a:rPr lang="en-US" sz="2400" dirty="0">
                <a:latin typeface="Bahnschrift SemiLight" panose="020B0502040204020203" pitchFamily="34" charset="0"/>
              </a:rPr>
              <a:t>✅ What fonts are used</a:t>
            </a:r>
            <a:br>
              <a:rPr lang="en-US" sz="2400" dirty="0">
                <a:latin typeface="Bahnschrift SemiLight" panose="020B0502040204020203" pitchFamily="34" charset="0"/>
              </a:rPr>
            </a:br>
            <a:r>
              <a:rPr lang="en-US" sz="2400" dirty="0">
                <a:latin typeface="Bahnschrift SemiLight" panose="020B0502040204020203" pitchFamily="34" charset="0"/>
              </a:rPr>
              <a:t>✅ What font sizes are applied</a:t>
            </a:r>
          </a:p>
          <a:p>
            <a:r>
              <a:rPr lang="en-US" sz="2400" dirty="0">
                <a:latin typeface="Bahnschrift SemiLight" panose="020B0502040204020203" pitchFamily="34" charset="0"/>
              </a:rPr>
              <a:t>
🔍 Useful trick: If you see an interesting color on a web page, you can use CSS Overview to quickly get its code and use it in your project.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D6889E-7278-E0A5-5254-501FD25E9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662" y="2342446"/>
            <a:ext cx="4514329" cy="395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84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0DCA2-5A96-0222-410A-078CDB0D9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1449A-5171-6389-82FD-C05E21354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D43D6-3F91-0AD5-4435-EBC135EFD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Google Developers – Chrome </a:t>
            </a:r>
            <a:r>
              <a:rPr lang="en-US" dirty="0" err="1"/>
              <a:t>DevTools</a:t>
            </a:r>
            <a:r>
              <a:rPr lang="en-US" dirty="0"/>
              <a:t> Overview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Chrome </a:t>
            </a:r>
            <a:r>
              <a:rPr lang="en-US" dirty="0" err="1"/>
              <a:t>DevTools</a:t>
            </a:r>
            <a:r>
              <a:rPr lang="en-US" dirty="0"/>
              <a:t> – CSS Overview Guide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Mastering Chrome </a:t>
            </a:r>
            <a:r>
              <a:rPr lang="en-US" i="1" dirty="0" err="1"/>
              <a:t>DevTools</a:t>
            </a:r>
            <a:r>
              <a:rPr lang="en-US" dirty="0"/>
              <a:t> by Jesse Cravens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Debugging with Chrome Developer Tools</a:t>
            </a:r>
            <a:r>
              <a:rPr lang="en-US" dirty="0"/>
              <a:t> (Slack Engineering blog)</a:t>
            </a:r>
          </a:p>
          <a:p>
            <a:pPr marL="0" indent="0">
              <a:buNone/>
            </a:pP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996246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F934E-CAAE-BDEC-75EA-375443049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BCCF80-0944-85A1-39EE-726F1EE06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BOX MODEL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9303BA-1921-AA99-C80B-639D570CC0DD}"/>
              </a:ext>
            </a:extLst>
          </p:cNvPr>
          <p:cNvSpPr txBox="1"/>
          <p:nvPr/>
        </p:nvSpPr>
        <p:spPr>
          <a:xfrm>
            <a:off x="838200" y="2377185"/>
            <a:ext cx="614289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Each HTML element consists of:</a:t>
            </a:r>
          </a:p>
          <a:p>
            <a:r>
              <a:rPr lang="en-US" sz="2400" dirty="0">
                <a:latin typeface="Bahnschrift SemiLight" panose="020B0502040204020203" pitchFamily="34" charset="0"/>
              </a:rPr>
              <a:t>
</a:t>
            </a:r>
            <a:r>
              <a:rPr lang="en-US" sz="2400" b="1" dirty="0">
                <a:latin typeface="Bahnschrift SemiLight" panose="020B0502040204020203" pitchFamily="34" charset="0"/>
              </a:rPr>
              <a:t>Content</a:t>
            </a:r>
            <a:r>
              <a:rPr lang="en-US" sz="2400" dirty="0">
                <a:latin typeface="Bahnschrift SemiLight" panose="020B0502040204020203" pitchFamily="34" charset="0"/>
              </a:rPr>
              <a:t> – Text, image, paragraph, title, etc.
</a:t>
            </a:r>
            <a:br>
              <a:rPr lang="en-US" sz="2400" dirty="0">
                <a:latin typeface="Bahnschrift SemiLight" panose="020B0502040204020203" pitchFamily="34" charset="0"/>
              </a:rPr>
            </a:br>
            <a:r>
              <a:rPr lang="en-US" sz="2400" b="1" dirty="0">
                <a:latin typeface="Bahnschrift SemiLight" panose="020B0502040204020203" pitchFamily="34" charset="0"/>
              </a:rPr>
              <a:t>Padding</a:t>
            </a:r>
            <a:r>
              <a:rPr lang="en-US" sz="2400" dirty="0">
                <a:latin typeface="Bahnschrift SemiLight" panose="020B0502040204020203" pitchFamily="34" charset="0"/>
              </a:rPr>
              <a:t> – Inner Spacing Between Content and Border
</a:t>
            </a:r>
            <a:br>
              <a:rPr lang="en-US" sz="2400" dirty="0">
                <a:latin typeface="Bahnschrift SemiLight" panose="020B0502040204020203" pitchFamily="34" charset="0"/>
              </a:rPr>
            </a:br>
            <a:r>
              <a:rPr lang="en-US" sz="2400" b="1" dirty="0">
                <a:latin typeface="Bahnschrift SemiLight" panose="020B0502040204020203" pitchFamily="34" charset="0"/>
              </a:rPr>
              <a:t>Border</a:t>
            </a:r>
            <a:r>
              <a:rPr lang="en-US" sz="2400" dirty="0">
                <a:latin typeface="Bahnschrift SemiLight" panose="020B0502040204020203" pitchFamily="34" charset="0"/>
              </a:rPr>
              <a:t> – A line that surrounds an element
</a:t>
            </a:r>
            <a:br>
              <a:rPr lang="en-US" sz="2400" dirty="0">
                <a:latin typeface="Bahnschrift SemiLight" panose="020B0502040204020203" pitchFamily="34" charset="0"/>
              </a:rPr>
            </a:br>
            <a:r>
              <a:rPr lang="en-US" sz="2400" b="1" dirty="0">
                <a:latin typeface="Bahnschrift SemiLight" panose="020B0502040204020203" pitchFamily="34" charset="0"/>
              </a:rPr>
              <a:t>Margins</a:t>
            </a:r>
            <a:r>
              <a:rPr lang="en-US" sz="2400" dirty="0">
                <a:latin typeface="Bahnschrift SemiLight" panose="020B0502040204020203" pitchFamily="34" charset="0"/>
              </a:rPr>
              <a:t> – The space between an element and other elements</a:t>
            </a:r>
            <a:endParaRPr lang="en-US" sz="2400" b="1" dirty="0">
              <a:latin typeface="Bahnschrift SemiLigh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1C8115-0353-28FB-DB65-8CC68C9EA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092" y="3156903"/>
            <a:ext cx="5104775" cy="233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983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7E2BA-6C29-B8BA-CD30-4E2B3A67C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B17CE5-0F55-41D1-188D-725E98A39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DIV ELEMENT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6733B6-B071-CCCA-73D0-C9201E2E7477}"/>
              </a:ext>
            </a:extLst>
          </p:cNvPr>
          <p:cNvSpPr txBox="1"/>
          <p:nvPr/>
        </p:nvSpPr>
        <p:spPr>
          <a:xfrm>
            <a:off x="590005" y="2887071"/>
            <a:ext cx="61428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👉 Sometimes it is necessary to group elements into "</a:t>
            </a:r>
            <a:r>
              <a:rPr lang="en-US" sz="2400" b="1" dirty="0">
                <a:latin typeface="Bahnschrift SemiLight" panose="020B0502040204020203" pitchFamily="34" charset="0"/>
              </a:rPr>
              <a:t>containers</a:t>
            </a:r>
            <a:r>
              <a:rPr lang="en-US" sz="2400" dirty="0">
                <a:latin typeface="Bahnschrift SemiLight" panose="020B0502040204020203" pitchFamily="34" charset="0"/>
              </a:rPr>
              <a:t>" to make it easier to add styles to them.</a:t>
            </a:r>
            <a:br>
              <a:rPr lang="en-US" sz="2400" dirty="0">
                <a:latin typeface="Bahnschrift SemiLight" panose="020B0502040204020203" pitchFamily="34" charset="0"/>
              </a:rPr>
            </a:br>
            <a:r>
              <a:rPr lang="en-US" sz="2400" dirty="0">
                <a:latin typeface="Bahnschrift SemiLight" panose="020B0502040204020203" pitchFamily="34" charset="0"/>
              </a:rPr>
              <a:t>
👉 </a:t>
            </a:r>
            <a:r>
              <a:rPr lang="en-US" sz="2400" b="1" dirty="0">
                <a:latin typeface="Bahnschrift SemiLight" panose="020B0502040204020203" pitchFamily="34" charset="0"/>
              </a:rPr>
              <a:t>&lt;div&gt; </a:t>
            </a:r>
            <a:r>
              <a:rPr lang="en-US" sz="2400" dirty="0">
                <a:latin typeface="Bahnschrift SemiLight" panose="020B0502040204020203" pitchFamily="34" charset="0"/>
              </a:rPr>
              <a:t>It allows flexibility in the arrangement of elements on the page.</a:t>
            </a:r>
            <a:endParaRPr lang="en-US" sz="2400" b="1" dirty="0">
              <a:latin typeface="Bahnschrift SemiLigh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9C7837-C4E5-4344-A43D-AD2D5E75C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267" y="4268196"/>
            <a:ext cx="2946679" cy="19074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DE888-2DAC-98B2-D774-D8838F0D4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267" y="2047875"/>
            <a:ext cx="548815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871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0EE60-3881-7907-64BF-AE258DCF3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D9C033-117A-A1B6-D549-4AA62933E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CASCADE AND SPECIFICITY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0F5C0A-17AB-A77D-C8AC-3C551EE7BB55}"/>
              </a:ext>
            </a:extLst>
          </p:cNvPr>
          <p:cNvSpPr txBox="1"/>
          <p:nvPr/>
        </p:nvSpPr>
        <p:spPr>
          <a:xfrm>
            <a:off x="838200" y="3148328"/>
            <a:ext cx="61428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👉A rule that is lower in the CSS file has a higher priority and can override predefined rules.</a:t>
            </a:r>
            <a:br>
              <a:rPr lang="en-US" sz="2400" dirty="0"/>
            </a:br>
            <a:r>
              <a:rPr lang="en-US" sz="2400" dirty="0"/>
              <a:t>
👉 The text &lt;li&gt; will be blue, because the second rule comes later and overruns the first.</a:t>
            </a:r>
            <a:endParaRPr lang="hr-HR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212C4A-450B-0468-B4C9-238A574C2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092" y="3046566"/>
            <a:ext cx="4897656" cy="18878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ADB634-47F5-9654-BCCB-C09F62A0F1CC}"/>
              </a:ext>
            </a:extLst>
          </p:cNvPr>
          <p:cNvSpPr txBox="1"/>
          <p:nvPr/>
        </p:nvSpPr>
        <p:spPr>
          <a:xfrm>
            <a:off x="838200" y="1926913"/>
            <a:ext cx="93264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💡How CSS decides which style to apply when there are multiple rules for the same element</a:t>
            </a:r>
            <a:endParaRPr lang="hr-HR" sz="2400" dirty="0"/>
          </a:p>
        </p:txBody>
      </p:sp>
    </p:spTree>
    <p:extLst>
      <p:ext uri="{BB962C8B-B14F-4D97-AF65-F5344CB8AC3E}">
        <p14:creationId xmlns:p14="http://schemas.microsoft.com/office/powerpoint/2010/main" val="11640657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5F8EC-F882-4742-C5FC-31F648197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4A247E-9D2F-3DFC-3BFC-8305BD5F1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STYLE TYPE PRIORITY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FDDDD-0574-8AEC-5F3F-9C00E3A6ADB4}"/>
              </a:ext>
            </a:extLst>
          </p:cNvPr>
          <p:cNvSpPr txBox="1"/>
          <p:nvPr/>
        </p:nvSpPr>
        <p:spPr>
          <a:xfrm>
            <a:off x="838200" y="2634981"/>
            <a:ext cx="614289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👉The CSS specificity determines which selector takes precedence. Rules with more specifics will beat less specific ones.</a:t>
            </a:r>
            <a:br>
              <a:rPr lang="en-US" sz="2400" dirty="0">
                <a:latin typeface="Bahnschrift SemiLight" panose="020B0502040204020203" pitchFamily="34" charset="0"/>
              </a:rPr>
            </a:br>
            <a:br>
              <a:rPr lang="en-US" sz="2400" dirty="0">
                <a:latin typeface="Bahnschrift SemiLight" panose="020B0502040204020203" pitchFamily="34" charset="0"/>
              </a:rPr>
            </a:br>
            <a:r>
              <a:rPr lang="en-US" sz="2400" dirty="0">
                <a:latin typeface="Bahnschrift SemiLight" panose="020B0502040204020203" pitchFamily="34" charset="0"/>
              </a:rPr>
              <a:t>1️⃣ Element selector (p, li, h1)</a:t>
            </a:r>
            <a:br>
              <a:rPr lang="en-US" sz="2400" dirty="0">
                <a:latin typeface="Bahnschrift SemiLight" panose="020B0502040204020203" pitchFamily="34" charset="0"/>
              </a:rPr>
            </a:br>
            <a:r>
              <a:rPr lang="en-US" sz="2400" dirty="0">
                <a:latin typeface="Bahnschrift SemiLight" panose="020B0502040204020203" pitchFamily="34" charset="0"/>
              </a:rPr>
              <a:t>2️⃣ Class selector (.my-class)</a:t>
            </a:r>
            <a:br>
              <a:rPr lang="en-US" sz="2400" dirty="0">
                <a:latin typeface="Bahnschrift SemiLight" panose="020B0502040204020203" pitchFamily="34" charset="0"/>
              </a:rPr>
            </a:br>
            <a:r>
              <a:rPr lang="en-US" sz="2400" dirty="0">
                <a:latin typeface="Bahnschrift SemiLight" panose="020B0502040204020203" pitchFamily="34" charset="0"/>
              </a:rPr>
              <a:t>3️⃣ Attribute selector ([type="text"])</a:t>
            </a:r>
            <a:br>
              <a:rPr lang="en-US" sz="2400" dirty="0">
                <a:latin typeface="Bahnschrift SemiLight" panose="020B0502040204020203" pitchFamily="34" charset="0"/>
              </a:rPr>
            </a:br>
            <a:r>
              <a:rPr lang="en-US" sz="2400" dirty="0">
                <a:latin typeface="Bahnschrift SemiLight" panose="020B0502040204020203" pitchFamily="34" charset="0"/>
              </a:rPr>
              <a:t>4️⃣ ID selector (#moj-id)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A977D3-75F9-2DF9-6CE4-CD761223D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760" y="3142100"/>
            <a:ext cx="5261157" cy="253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49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3BD78-6721-F3D9-33D4-74AB8CF76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96DF9E-4775-DE57-9809-A29D8F8C7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SELECTOR SPECIFICITY PRIORITY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B3F36F-C507-A554-07EE-C7835CF71089}"/>
              </a:ext>
            </a:extLst>
          </p:cNvPr>
          <p:cNvSpPr txBox="1"/>
          <p:nvPr/>
        </p:nvSpPr>
        <p:spPr>
          <a:xfrm>
            <a:off x="5944833" y="4980852"/>
            <a:ext cx="61428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👉The text will be green, as the inline style has the highest priority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177B45-F9C7-3277-3D7B-8CF0AAE2C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43" y="2551955"/>
            <a:ext cx="6698988" cy="132556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3771694-ABCF-3D34-912F-6776DCE12728}"/>
              </a:ext>
            </a:extLst>
          </p:cNvPr>
          <p:cNvGrpSpPr/>
          <p:nvPr/>
        </p:nvGrpSpPr>
        <p:grpSpPr>
          <a:xfrm>
            <a:off x="6912913" y="2214936"/>
            <a:ext cx="4750315" cy="2542499"/>
            <a:chOff x="7009166" y="3060106"/>
            <a:chExt cx="4750315" cy="254249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072839B-B0C7-462E-F4B0-DF99F46D7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09166" y="3429000"/>
              <a:ext cx="4750315" cy="217360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A8E52F9-F0BB-49DA-4B7A-F57707362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09166" y="3060106"/>
              <a:ext cx="4750315" cy="3829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0580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F75E6-6717-4060-2D89-BD4994D6F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EA60D3-55D2-7DA4-A244-55052DDF1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!important RULE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3F64D1-F7A8-496B-0D07-DD11278AF779}"/>
              </a:ext>
            </a:extLst>
          </p:cNvPr>
          <p:cNvSpPr txBox="1"/>
          <p:nvPr/>
        </p:nvSpPr>
        <p:spPr>
          <a:xfrm>
            <a:off x="838200" y="1866516"/>
            <a:ext cx="61428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👉If you want to make sure that a rule always applies, use !important</a:t>
            </a:r>
          </a:p>
          <a:p>
            <a:r>
              <a:rPr lang="en-US" sz="2400" dirty="0">
                <a:latin typeface="Bahnschrift SemiLight" panose="020B0502040204020203" pitchFamily="34" charset="0"/>
              </a:rPr>
              <a:t>
Excessive use of !important can complicate the maintenance of CSS. Use it only when it's necessary.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04C1A3-3A67-8DA6-62A4-575466607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650" y="1932512"/>
            <a:ext cx="3319463" cy="36471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E14E29-2798-650C-46F5-D6F18A483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540825"/>
            <a:ext cx="6142892" cy="195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23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E72DE-1B77-A470-26B6-F76743627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CF024-ED8F-7774-823D-771DD5E94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E544A-B2AF-1B37-C7BA-5667BB2D6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>
                <a:hlinkClick r:id="rId2"/>
              </a:rPr>
              <a:t>MDN – Cascade and Inheritance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>
                <a:hlinkClick r:id="rId3"/>
              </a:rPr>
              <a:t>MDN – Specificity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>
                <a:hlinkClick r:id="rId4"/>
              </a:rPr>
              <a:t>MDN – Using !important</a:t>
            </a:r>
            <a:endParaRPr lang="en-US" dirty="0"/>
          </a:p>
          <a:p>
            <a:r>
              <a:rPr lang="en-US" dirty="0">
                <a:hlinkClick r:id="rId5"/>
              </a:rPr>
              <a:t>MDN – The &lt;div&gt; Element</a:t>
            </a:r>
            <a:endParaRPr lang="en-US" dirty="0"/>
          </a:p>
          <a:p>
            <a:r>
              <a:rPr lang="hr-HR" i="1" dirty="0"/>
              <a:t>CSS: The Definitive Guide</a:t>
            </a:r>
            <a:r>
              <a:rPr lang="hr-HR" dirty="0"/>
              <a:t> by Eric A. Meyer (box model chapter)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339596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FE375-EB85-9CEF-94E6-4CAB13D16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CC874E-F317-BD11-D284-B5CA2D8C8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EXERCISE </a:t>
            </a:r>
            <a:r>
              <a:rPr lang="en-US" dirty="0"/>
              <a:t>3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6C0D40-272F-F311-783E-6DE50A78F5A0}"/>
              </a:ext>
            </a:extLst>
          </p:cNvPr>
          <p:cNvSpPr txBox="1"/>
          <p:nvPr/>
        </p:nvSpPr>
        <p:spPr>
          <a:xfrm>
            <a:off x="581526" y="3737851"/>
            <a:ext cx="4283081" cy="61770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lang="en-US" altLang="sr-Latn-RS" sz="2800" dirty="0">
                <a:latin typeface="Bahnschrift SemiLight" panose="020B0502040204020203" pitchFamily="34" charset="0"/>
              </a:rPr>
              <a:t>👉Replicate site from image</a:t>
            </a:r>
            <a:endParaRPr kumimoji="0" lang="hr-HR" altLang="sr-Latn-RS" sz="2800" b="0" i="0" u="none" strike="noStrike" kern="1200" cap="none" normalizeH="0" baseline="0" dirty="0">
              <a:ln>
                <a:noFill/>
              </a:ln>
              <a:effectLst/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21906D-CD7A-2AD4-691B-4DE0C6475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809" y="2951576"/>
            <a:ext cx="7008812" cy="21902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78109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324A17-BA10-734E-740B-BA9638565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54561686-7C66-04E0-EDCE-A414543A97E1}"/>
              </a:ext>
            </a:extLst>
          </p:cNvPr>
          <p:cNvSpPr txBox="1">
            <a:spLocks/>
          </p:cNvSpPr>
          <p:nvPr/>
        </p:nvSpPr>
        <p:spPr>
          <a:xfrm>
            <a:off x="740780" y="2425847"/>
            <a:ext cx="4932728" cy="31317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🎨 CSS transforms plain HTML into an attractive design!
🔹 No CSS – sites are plain, black and white, and boring.</a:t>
            </a:r>
          </a:p>
          <a:p>
            <a:pPr algn="l"/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🔹 With CSS – we can change:
🎨 Colors
🔤 Fonts
🖼 Background images
📏 Arrangement and size of elements
✨ Animations and effects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EB1AA7-BE33-A1E3-F8EF-E0DF27075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836" y="2248086"/>
            <a:ext cx="5474452" cy="37773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0671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370DD-DA54-5F9E-5C68-825E25DA6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6BB065-D42B-0AB2-E2A3-BA4A73747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POSITIONING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55398E-4F6A-9EF3-34F5-AEAA87135A9B}"/>
              </a:ext>
            </a:extLst>
          </p:cNvPr>
          <p:cNvSpPr txBox="1"/>
          <p:nvPr/>
        </p:nvSpPr>
        <p:spPr>
          <a:xfrm>
            <a:off x="1657496" y="4090056"/>
            <a:ext cx="32890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👉Elements are lined up one below the other in HTML order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3C8724-A29D-45EE-AD3D-68BC2CECA521}"/>
              </a:ext>
            </a:extLst>
          </p:cNvPr>
          <p:cNvSpPr txBox="1"/>
          <p:nvPr/>
        </p:nvSpPr>
        <p:spPr>
          <a:xfrm>
            <a:off x="6611103" y="4351666"/>
            <a:ext cx="541978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👉The element moves 50px to the right and 50px down, but does not affect the other elements. </a:t>
            </a:r>
          </a:p>
          <a:p>
            <a:r>
              <a:rPr lang="en-US" sz="2400" dirty="0">
                <a:latin typeface="Bahnschrift SemiLight" panose="020B0502040204020203" pitchFamily="34" charset="0"/>
              </a:rPr>
              <a:t>
👉 It doesn't move in relation to other elements, only to its original position.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72E90A-261B-208E-D15D-CFE66AEF8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950" y="2726002"/>
            <a:ext cx="2828170" cy="12003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C39E29-DF09-56C6-B5DE-4E61FBA2D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103" y="2690806"/>
            <a:ext cx="2585148" cy="14524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75E2E0-028D-2D0D-F201-E84F2F5686EF}"/>
              </a:ext>
            </a:extLst>
          </p:cNvPr>
          <p:cNvSpPr txBox="1"/>
          <p:nvPr/>
        </p:nvSpPr>
        <p:spPr>
          <a:xfrm>
            <a:off x="1657496" y="2100611"/>
            <a:ext cx="2209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Static (default)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6BA1ED-2C26-40CE-C885-3C9534806BDD}"/>
              </a:ext>
            </a:extLst>
          </p:cNvPr>
          <p:cNvSpPr txBox="1"/>
          <p:nvPr/>
        </p:nvSpPr>
        <p:spPr>
          <a:xfrm>
            <a:off x="6611103" y="2100610"/>
            <a:ext cx="1289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Relative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38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EF038-C365-622D-0F54-6BC7749F4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ABBF0A-17F3-2C03-57FE-880853B7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POSITIONING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1DAA05-E2FA-AD4F-65A8-6F54F3EFC599}"/>
              </a:ext>
            </a:extLst>
          </p:cNvPr>
          <p:cNvSpPr txBox="1"/>
          <p:nvPr/>
        </p:nvSpPr>
        <p:spPr>
          <a:xfrm>
            <a:off x="238191" y="4090056"/>
            <a:ext cx="585780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👉 An element moves relative to its nearest parent, which has </a:t>
            </a:r>
            <a:r>
              <a:rPr lang="en-US" sz="2000" dirty="0" err="1">
                <a:latin typeface="Bahnschrift SemiLight" panose="020B0502040204020203" pitchFamily="34" charset="0"/>
              </a:rPr>
              <a:t>position:relative</a:t>
            </a:r>
            <a:r>
              <a:rPr lang="en-US" sz="2000" dirty="0">
                <a:latin typeface="Bahnschrift SemiLight" panose="020B0502040204020203" pitchFamily="34" charset="0"/>
              </a:rPr>
              <a:t>
</a:t>
            </a: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👉 If neither parent has a </a:t>
            </a:r>
            <a:r>
              <a:rPr lang="en-US" sz="2000" dirty="0" err="1">
                <a:latin typeface="Bahnschrift SemiLight" panose="020B0502040204020203" pitchFamily="34" charset="0"/>
              </a:rPr>
              <a:t>postion</a:t>
            </a:r>
            <a:r>
              <a:rPr lang="en-US" sz="2000" dirty="0">
                <a:latin typeface="Bahnschrift SemiLight" panose="020B0502040204020203" pitchFamily="34" charset="0"/>
              </a:rPr>
              <a:t> set, then it is positioned towards the upper left corner.
👉 Key problem with absolute: An element goes out of the normal flow of the document, so the other elements behave as if it doesn't exist.</a:t>
            </a:r>
            <a:endParaRPr lang="en-US" sz="2000" b="1" dirty="0">
              <a:latin typeface="Bahnschrift SemiLigh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7DEC27-01F1-E7FB-48ED-370507D5101F}"/>
              </a:ext>
            </a:extLst>
          </p:cNvPr>
          <p:cNvSpPr txBox="1"/>
          <p:nvPr/>
        </p:nvSpPr>
        <p:spPr>
          <a:xfrm>
            <a:off x="6611103" y="4351666"/>
            <a:ext cx="544591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👉 The element remains in the same place on the screen, even when the user scrolls.
👉 It is used for navigation, back to top buttons, chat windows, etc.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7BBE22-62AB-4BEA-D3BF-487C9F111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950" y="2667588"/>
            <a:ext cx="2965804" cy="12587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A69972-5339-97B5-A8D1-30CA1307E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7341" y="2622897"/>
            <a:ext cx="2611274" cy="14671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63178B-FECA-79A3-2788-5A740C4149CA}"/>
              </a:ext>
            </a:extLst>
          </p:cNvPr>
          <p:cNvSpPr txBox="1"/>
          <p:nvPr/>
        </p:nvSpPr>
        <p:spPr>
          <a:xfrm>
            <a:off x="1657496" y="1999180"/>
            <a:ext cx="1404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Absolute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A356F8-CC4D-88BB-6EDC-167195F54695}"/>
              </a:ext>
            </a:extLst>
          </p:cNvPr>
          <p:cNvSpPr txBox="1"/>
          <p:nvPr/>
        </p:nvSpPr>
        <p:spPr>
          <a:xfrm>
            <a:off x="6627341" y="1999179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Fixed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0606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4AA03-6DDF-A3B8-1935-EC0890E62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81FDBE-9B1C-2F8A-E3F5-349A6A8F2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POSITIONING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045B5A-2C40-48AE-5ADF-87C2183630A3}"/>
              </a:ext>
            </a:extLst>
          </p:cNvPr>
          <p:cNvSpPr txBox="1"/>
          <p:nvPr/>
        </p:nvSpPr>
        <p:spPr>
          <a:xfrm>
            <a:off x="1609369" y="4881869"/>
            <a:ext cx="73909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👉 The z-index determines which element goes above which in the "third dimension" (Z-axis).
👉 The higher the value of → element goes above the others.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31BD61-36DF-E219-A997-52D6B9A7778D}"/>
              </a:ext>
            </a:extLst>
          </p:cNvPr>
          <p:cNvSpPr txBox="1"/>
          <p:nvPr/>
        </p:nvSpPr>
        <p:spPr>
          <a:xfrm>
            <a:off x="1762950" y="1952628"/>
            <a:ext cx="1231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Z-index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BF3328-9775-E8AE-2D22-865B409FE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950" y="2622581"/>
            <a:ext cx="4703164" cy="201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104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7739B-4D08-3862-74CA-7145DDC7F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B66A6-1E36-4934-0C48-C9370A3C1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A89A1-19A5-0503-6E8F-6041C27D9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r-HR" dirty="0">
                <a:hlinkClick r:id="rId2"/>
              </a:rPr>
              <a:t>MDN – CSS Positioning</a:t>
            </a:r>
            <a:endParaRPr lang="en-US" dirty="0"/>
          </a:p>
          <a:p>
            <a:r>
              <a:rPr lang="en-US" dirty="0">
                <a:hlinkClick r:id="rId3"/>
              </a:rPr>
              <a:t>Frontend Mentor Challenges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>
                <a:hlinkClick r:id="rId4"/>
              </a:rPr>
              <a:t>MDN – Z‑Index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i="1" dirty="0"/>
              <a:t>CSS Secrets</a:t>
            </a:r>
            <a:r>
              <a:rPr lang="hr-HR" dirty="0"/>
              <a:t> by Lea Verou (positioning techniques)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i="1" dirty="0"/>
              <a:t>CSS Mastery</a:t>
            </a:r>
            <a:r>
              <a:rPr lang="hr-HR" dirty="0"/>
              <a:t> by Andy Budd</a:t>
            </a:r>
          </a:p>
        </p:txBody>
      </p:sp>
    </p:spTree>
    <p:extLst>
      <p:ext uri="{BB962C8B-B14F-4D97-AF65-F5344CB8AC3E}">
        <p14:creationId xmlns:p14="http://schemas.microsoft.com/office/powerpoint/2010/main" val="82032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16C9F-ECE4-2E89-AE72-868C2F183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482366-8A64-31CC-10DD-6ED3C3C73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EXERCISE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4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C42C0E-4C7A-F02B-9B74-340BDD094D4D}"/>
              </a:ext>
            </a:extLst>
          </p:cNvPr>
          <p:cNvSpPr txBox="1"/>
          <p:nvPr/>
        </p:nvSpPr>
        <p:spPr>
          <a:xfrm>
            <a:off x="581526" y="2889251"/>
            <a:ext cx="4822323" cy="12255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lang="en-US" altLang="sr-Latn-RS" sz="2800" dirty="0">
                <a:latin typeface="Bahnschrift SemiLight" panose="020B0502040204020203" pitchFamily="34" charset="0"/>
              </a:rPr>
              <a:t>👉Replicate site from image
👉 Read and go through the exercises at W3 schools</a:t>
            </a:r>
            <a:endParaRPr kumimoji="0" lang="hr-HR" altLang="sr-Latn-RS" sz="2800" b="0" i="0" u="none" strike="noStrike" kern="1200" cap="none" normalizeH="0" baseline="0" dirty="0">
              <a:ln>
                <a:noFill/>
              </a:ln>
              <a:effectLst/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47A6EE-55FA-0735-5B4E-C012FE52E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610" y="2068734"/>
            <a:ext cx="5481190" cy="395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514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C71FB-F4BA-0E07-44F9-BE1688D17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5B35F1-CC8B-524A-F14B-4B0EF28DD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DISPLAY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0BC74B-6E4A-8301-CBF4-2BA4774271FA}"/>
              </a:ext>
            </a:extLst>
          </p:cNvPr>
          <p:cNvSpPr txBox="1"/>
          <p:nvPr/>
        </p:nvSpPr>
        <p:spPr>
          <a:xfrm>
            <a:off x="929725" y="4614687"/>
            <a:ext cx="447838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👉 By default, some HTML elements occupy the entire width of the page, even if their content is not wide.</a:t>
            </a: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👉 Examples: &lt;p&gt;, &lt;div&gt;, &lt;h1&gt;, &lt;section&gt;, &lt;article&gt;, &lt;footer&gt;.</a:t>
            </a:r>
            <a:endParaRPr lang="en-US" sz="2000" b="1" dirty="0">
              <a:latin typeface="Bahnschrift SemiLigh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ECD47-332C-30CB-07BC-965758855C20}"/>
              </a:ext>
            </a:extLst>
          </p:cNvPr>
          <p:cNvSpPr txBox="1"/>
          <p:nvPr/>
        </p:nvSpPr>
        <p:spPr>
          <a:xfrm>
            <a:off x="6595424" y="4614687"/>
            <a:ext cx="544853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👉 These elements only take up as much space as they need.</a:t>
            </a: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👉 We cannot set their width (</a:t>
            </a:r>
            <a:r>
              <a:rPr lang="en-US" sz="2000" dirty="0" err="1">
                <a:latin typeface="Bahnschrift SemiLight" panose="020B0502040204020203" pitchFamily="34" charset="0"/>
              </a:rPr>
              <a:t>widght</a:t>
            </a:r>
            <a:r>
              <a:rPr lang="en-US" sz="2000" dirty="0">
                <a:latin typeface="Bahnschrift SemiLight" panose="020B0502040204020203" pitchFamily="34" charset="0"/>
              </a:rPr>
              <a:t>) or height (height).</a:t>
            </a: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👉 Examples: &lt;span&gt;, &lt;a&gt;, &lt;strong&gt;, &lt;</a:t>
            </a:r>
            <a:r>
              <a:rPr lang="en-US" sz="2000" dirty="0" err="1">
                <a:latin typeface="Bahnschrift SemiLight" panose="020B0502040204020203" pitchFamily="34" charset="0"/>
              </a:rPr>
              <a:t>em</a:t>
            </a:r>
            <a:r>
              <a:rPr lang="en-US" sz="2000" dirty="0">
                <a:latin typeface="Bahnschrift SemiLight" panose="020B0502040204020203" pitchFamily="34" charset="0"/>
              </a:rPr>
              <a:t>&gt;.
👉 The elements will stand next to each other and ignore the width and height.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D003F8-1E31-2905-81B5-17DC9D730745}"/>
              </a:ext>
            </a:extLst>
          </p:cNvPr>
          <p:cNvSpPr txBox="1"/>
          <p:nvPr/>
        </p:nvSpPr>
        <p:spPr>
          <a:xfrm>
            <a:off x="1831148" y="2090475"/>
            <a:ext cx="827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Block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298578-C35A-011C-282C-8D01F05ED35D}"/>
              </a:ext>
            </a:extLst>
          </p:cNvPr>
          <p:cNvSpPr txBox="1"/>
          <p:nvPr/>
        </p:nvSpPr>
        <p:spPr>
          <a:xfrm>
            <a:off x="6595424" y="2081991"/>
            <a:ext cx="816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Inline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65B954-B9FA-471C-375C-825992790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008" y="2518372"/>
            <a:ext cx="3941140" cy="19647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6CA141-ADDE-E91E-5DA3-8A52206B2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148" y="2518372"/>
            <a:ext cx="2675538" cy="182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083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7AD22-36DE-30A8-D025-1A51CC370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F23A23-C398-4930-846E-88A8C749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DISPLAY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920945-4364-9627-EB98-6F8EDBC20A0D}"/>
              </a:ext>
            </a:extLst>
          </p:cNvPr>
          <p:cNvSpPr txBox="1"/>
          <p:nvPr/>
        </p:nvSpPr>
        <p:spPr>
          <a:xfrm>
            <a:off x="838200" y="4483129"/>
            <a:ext cx="551034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👉 It combines the characteristics of block and inline elements.</a:t>
            </a: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👉 It can have width and height, but does not move to a new row if there is enough space.
👉 The elements will remain in the same row, but now we can adjust the width and height.</a:t>
            </a:r>
            <a:endParaRPr lang="en-US" sz="2000" b="1" dirty="0">
              <a:latin typeface="Bahnschrift SemiLigh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5E65A3-2C8A-3D73-1FBA-C8E40BB5501E}"/>
              </a:ext>
            </a:extLst>
          </p:cNvPr>
          <p:cNvSpPr txBox="1"/>
          <p:nvPr/>
        </p:nvSpPr>
        <p:spPr>
          <a:xfrm>
            <a:off x="6364316" y="4303455"/>
            <a:ext cx="551034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👉 It hides the element completely – as if it were not in HTML!
👉 It doesn't even take up space on the schedule.
📌 It is used for:	
Hide the menu until the user clicks the button.
Removal of elements on the mobile versions of the site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655BB5-7CDB-DAA2-45B6-C175C54D7771}"/>
              </a:ext>
            </a:extLst>
          </p:cNvPr>
          <p:cNvSpPr txBox="1"/>
          <p:nvPr/>
        </p:nvSpPr>
        <p:spPr>
          <a:xfrm>
            <a:off x="639869" y="1991668"/>
            <a:ext cx="7238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Inline block – best from both worlds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839651-948A-1C29-4A64-B36BB9B96C9B}"/>
              </a:ext>
            </a:extLst>
          </p:cNvPr>
          <p:cNvSpPr txBox="1"/>
          <p:nvPr/>
        </p:nvSpPr>
        <p:spPr>
          <a:xfrm>
            <a:off x="6513724" y="2017501"/>
            <a:ext cx="4840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None – hiding elements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0F9A7-D7D5-462A-7EC0-3EA33BD74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075" y="2510260"/>
            <a:ext cx="2895421" cy="1837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ABCB44-0A8A-C7DE-023A-8B59266A7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824" y="2580427"/>
            <a:ext cx="3328325" cy="154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434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FB84E-95B0-D640-D1D5-E08CD46AD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9D6B7-251B-D881-97E5-522E086FB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6B7F3-E37F-8F0E-ED28-28E16494C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r-HR" dirty="0">
                <a:hlinkClick r:id="rId2"/>
              </a:rPr>
              <a:t>MDN – Display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2086568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B9ECE-6D52-5A6C-B779-DF50E8B93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88F43A-6417-8B9A-4CA8-311526F7A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EXERCISE </a:t>
            </a:r>
            <a:r>
              <a:rPr lang="en-US" dirty="0"/>
              <a:t>5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7D26C-B075-6EB9-636B-979471C1565E}"/>
              </a:ext>
            </a:extLst>
          </p:cNvPr>
          <p:cNvSpPr txBox="1"/>
          <p:nvPr/>
        </p:nvSpPr>
        <p:spPr>
          <a:xfrm>
            <a:off x="581527" y="3737851"/>
            <a:ext cx="4070684" cy="1138949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lang="en-US" altLang="sr-Latn-RS" sz="2800" dirty="0">
                <a:latin typeface="Bahnschrift SemiLight" panose="020B0502040204020203" pitchFamily="34" charset="0"/>
              </a:rPr>
              <a:t>👉Adjust the display so that the three squares stand in the same row.
👉 Adjust the display so that all the squares stand one below the other.</a:t>
            </a:r>
            <a:endParaRPr kumimoji="0" lang="hr-HR" altLang="sr-Latn-RS" sz="2800" b="0" i="0" u="none" strike="noStrike" kern="1200" cap="none" normalizeH="0" baseline="0" dirty="0">
              <a:ln>
                <a:noFill/>
              </a:ln>
              <a:effectLst/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D1D37F-29E1-079F-3465-10A02DEA7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073" y="2937608"/>
            <a:ext cx="4293433" cy="197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536BAA-A5DA-E01E-5EAF-EFB4CB6CB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444" y="2257620"/>
            <a:ext cx="1732312" cy="333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55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56106-1699-0791-A902-A71291C92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1C4506-05F1-61E1-7CC4-5F35B42F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FLOAT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3B1CF9-8CF6-056D-030E-31438791F136}"/>
              </a:ext>
            </a:extLst>
          </p:cNvPr>
          <p:cNvSpPr txBox="1"/>
          <p:nvPr/>
        </p:nvSpPr>
        <p:spPr>
          <a:xfrm>
            <a:off x="1554064" y="3704621"/>
            <a:ext cx="328900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👉 Float allows us to wrap text around elements, such as images, and create designs with "floating" blocks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6C15DB-0B2B-1CA3-DEC0-06197F2E5E90}"/>
              </a:ext>
            </a:extLst>
          </p:cNvPr>
          <p:cNvSpPr txBox="1"/>
          <p:nvPr/>
        </p:nvSpPr>
        <p:spPr>
          <a:xfrm>
            <a:off x="6704433" y="4134755"/>
            <a:ext cx="328900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After elements that use float, sometimes it is necessary to clean the floating effect.</a:t>
            </a:r>
            <a:br>
              <a:rPr lang="en-US" sz="2000" dirty="0">
                <a:latin typeface="Bahnschrift SemiLight" panose="020B0502040204020203" pitchFamily="34" charset="0"/>
              </a:rPr>
            </a:b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👉 We use clear: both; to ensure that the elements underneath are not stuck.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48AE0-0236-E49E-77EA-5C5316F6ED0B}"/>
              </a:ext>
            </a:extLst>
          </p:cNvPr>
          <p:cNvSpPr txBox="1"/>
          <p:nvPr/>
        </p:nvSpPr>
        <p:spPr>
          <a:xfrm>
            <a:off x="1554064" y="5412028"/>
            <a:ext cx="386847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Bahnschrift SemiLight" panose="020B0502040204020203" pitchFamily="34" charset="0"/>
              </a:rPr>
              <a:t>⚠️ Float is best for:
✅ Wrap text around a picture 🖼️
✅ Simple Floating Elements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38D7C8-3D07-8A59-CB17-D2997CB3D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803" y="2059493"/>
            <a:ext cx="2759008" cy="15174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2D14FF-DFC1-F76C-8300-7595E6168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433" y="2071365"/>
            <a:ext cx="2538397" cy="173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95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5A260-10AF-1176-9E76-E9A369414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2EE1-1953-8526-3868-938394059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CSS‑Tricks – A Complete Guide to CSS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hlinkClick r:id="rId2"/>
              </a:rPr>
              <a:t>MDN – CSS First Steps</a:t>
            </a:r>
            <a:r>
              <a:rPr lang="en-US" dirty="0"/>
              <a:t> - </a:t>
            </a:r>
            <a:r>
              <a:rPr lang="hr-HR" dirty="0"/>
              <a:t>https://developer.mozilla.org/en-US/docs/MDN/Guides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6349443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5297D-3559-16A7-9FDC-F2FFABFB7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D03979-F264-0EFC-D6A6-EF5CF0ECC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FLOAT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AF168-BFB9-CC84-CBF2-A66A850C0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474" y="2680721"/>
            <a:ext cx="1909497" cy="34344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E52441-115C-1F76-A434-213224A31080}"/>
              </a:ext>
            </a:extLst>
          </p:cNvPr>
          <p:cNvSpPr txBox="1"/>
          <p:nvPr/>
        </p:nvSpPr>
        <p:spPr>
          <a:xfrm>
            <a:off x="1726095" y="4777540"/>
            <a:ext cx="386847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🚫 Float is NOT a recommended technique for complex layouts.
✔ Better to use Flexbox and CSS Grid.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33B9DB-E931-C6E3-121F-8677A5C66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282" y="2189066"/>
            <a:ext cx="1909497" cy="24798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F46785-BF98-380F-C39A-756AB6C955B5}"/>
              </a:ext>
            </a:extLst>
          </p:cNvPr>
          <p:cNvSpPr txBox="1"/>
          <p:nvPr/>
        </p:nvSpPr>
        <p:spPr>
          <a:xfrm>
            <a:off x="1865721" y="1806230"/>
            <a:ext cx="2082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Good practice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99D0A6-A5AF-813F-12D6-15E249750E2E}"/>
              </a:ext>
            </a:extLst>
          </p:cNvPr>
          <p:cNvSpPr txBox="1"/>
          <p:nvPr/>
        </p:nvSpPr>
        <p:spPr>
          <a:xfrm>
            <a:off x="7190636" y="1806230"/>
            <a:ext cx="1909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Bad practice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2119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9A8DD-3D3E-2A0A-676D-CE995541B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C4C2-2CBE-14F8-DA75-C57FBF85E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E6424-1C8A-8175-FE03-A461C8BB3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MDN – Float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CSS‑Tricks – A Complete Guide to Floats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Learning Web Design</a:t>
            </a:r>
            <a:r>
              <a:rPr lang="en-US" dirty="0"/>
              <a:t> by Jennifer </a:t>
            </a:r>
            <a:r>
              <a:rPr lang="en-US" dirty="0" err="1"/>
              <a:t>Niederst</a:t>
            </a:r>
            <a:r>
              <a:rPr lang="en-US" dirty="0"/>
              <a:t> Robbins (float chapter)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Responsive Web Design</a:t>
            </a:r>
            <a:r>
              <a:rPr lang="en-US" dirty="0"/>
              <a:t> by Ethan Marcotte</a:t>
            </a:r>
          </a:p>
          <a:p>
            <a:pPr marL="0" indent="0">
              <a:buNone/>
            </a:pP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190592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DC11F-3B4B-5859-0C3B-C210CDF5C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0FDF94-80CB-D8AE-E3B6-C80A43913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EXERCISE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6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2F70B7-F72E-AD28-3D78-05068AEE0E53}"/>
              </a:ext>
            </a:extLst>
          </p:cNvPr>
          <p:cNvSpPr txBox="1"/>
          <p:nvPr/>
        </p:nvSpPr>
        <p:spPr>
          <a:xfrm>
            <a:off x="686030" y="2859525"/>
            <a:ext cx="4070684" cy="11389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lang="en-US" altLang="sr-Latn-RS" sz="2400" dirty="0">
                <a:latin typeface="Bahnschrift SemiLight" panose="020B0502040204020203" pitchFamily="34" charset="0"/>
              </a:rPr>
              <a:t>👉Adjust the display so that the three squares stand in the same row.
👉 Adjust the display so that all the squares stand one below the other.</a:t>
            </a:r>
            <a:endParaRPr kumimoji="0" lang="hr-HR" altLang="sr-Latn-RS" sz="2400" b="0" i="0" u="none" strike="noStrike" kern="1200" cap="none" normalizeH="0" baseline="0" dirty="0">
              <a:ln>
                <a:noFill/>
              </a:ln>
              <a:effectLst/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8E5BDF-3127-15F1-270D-7B74E9B52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033" y="3558006"/>
            <a:ext cx="6725094" cy="114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3191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D6A7-FA6C-7F20-1D74-F1FF8B10B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8D49B5-BD9C-A5B4-D16E-55F86E3E7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RESPONSIVNESS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16D3C9-F4F7-2CA9-DACD-3CB73F99B5DC}"/>
              </a:ext>
            </a:extLst>
          </p:cNvPr>
          <p:cNvSpPr txBox="1"/>
          <p:nvPr/>
        </p:nvSpPr>
        <p:spPr>
          <a:xfrm>
            <a:off x="6421034" y="1638988"/>
            <a:ext cx="1075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Flexbox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9B218F-7D27-97E0-46A9-66B648AFE30F}"/>
              </a:ext>
            </a:extLst>
          </p:cNvPr>
          <p:cNvSpPr txBox="1"/>
          <p:nvPr/>
        </p:nvSpPr>
        <p:spPr>
          <a:xfrm>
            <a:off x="1084623" y="1618882"/>
            <a:ext cx="1194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CSS Grid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4B7BD-326E-4129-49CF-55C6EA4DF992}"/>
              </a:ext>
            </a:extLst>
          </p:cNvPr>
          <p:cNvSpPr txBox="1"/>
          <p:nvPr/>
        </p:nvSpPr>
        <p:spPr>
          <a:xfrm>
            <a:off x="1084623" y="4521031"/>
            <a:ext cx="38684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2000" dirty="0">
                <a:latin typeface="Bahnschrift SemiLight" panose="020B0502040204020203" pitchFamily="34" charset="0"/>
              </a:rPr>
              <a:t>💻 Desktop → Two columns</a:t>
            </a:r>
            <a:br>
              <a:rPr lang="hr-HR" sz="2000" dirty="0">
                <a:latin typeface="Bahnschrift SemiLight" panose="020B0502040204020203" pitchFamily="34" charset="0"/>
              </a:rPr>
            </a:br>
            <a:r>
              <a:rPr lang="hr-HR" sz="2000" dirty="0">
                <a:latin typeface="Bahnschrift SemiLight" panose="020B0502040204020203" pitchFamily="34" charset="0"/>
              </a:rPr>
              <a:t>📱 Mobile → Single Column</a:t>
            </a:r>
            <a:endParaRPr lang="en-US" sz="2000" dirty="0">
              <a:latin typeface="Bahnschrift SemiLight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9B2D47-5524-E5EA-42A6-6084421C9663}"/>
              </a:ext>
            </a:extLst>
          </p:cNvPr>
          <p:cNvSpPr txBox="1"/>
          <p:nvPr/>
        </p:nvSpPr>
        <p:spPr>
          <a:xfrm>
            <a:off x="1084623" y="5222054"/>
            <a:ext cx="386847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👉 It allows you to create complex layouts using rows and columns.
👉 CSS Grid is powerful for complex layouts and allows us to easily control the widths and heights of elements.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B50667-3916-08B3-48F1-78D2C618F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641" y="2152353"/>
            <a:ext cx="4276725" cy="2305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742AEB-FF1F-0870-E8D1-45914B154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034" y="2136834"/>
            <a:ext cx="5029200" cy="2247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EA5135-D7A7-8213-4FFE-9B6ECADC1AF8}"/>
              </a:ext>
            </a:extLst>
          </p:cNvPr>
          <p:cNvSpPr txBox="1"/>
          <p:nvPr/>
        </p:nvSpPr>
        <p:spPr>
          <a:xfrm>
            <a:off x="6427352" y="4521031"/>
            <a:ext cx="386847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💻 Desktop → Elements are OK (horizontal)</a:t>
            </a: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📱 Mobile → Elements are stacked vertically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708B58-BA7F-8707-7DD7-DB1171143BBF}"/>
              </a:ext>
            </a:extLst>
          </p:cNvPr>
          <p:cNvSpPr txBox="1"/>
          <p:nvPr/>
        </p:nvSpPr>
        <p:spPr>
          <a:xfrm>
            <a:off x="6421034" y="5782396"/>
            <a:ext cx="52512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👉 Flexbox is great for navigation menus, buttons, and in-line arrangement of elements.</a:t>
            </a:r>
          </a:p>
        </p:txBody>
      </p:sp>
    </p:spTree>
    <p:extLst>
      <p:ext uri="{BB962C8B-B14F-4D97-AF65-F5344CB8AC3E}">
        <p14:creationId xmlns:p14="http://schemas.microsoft.com/office/powerpoint/2010/main" val="8272022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B1C67-9BDC-2ACB-0D5E-033D86334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B894DB-206E-BAA4-176C-E2C77ECB7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RESPONSIVNESS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9B68B8-317C-B4C8-E719-944FDC5297FF}"/>
              </a:ext>
            </a:extLst>
          </p:cNvPr>
          <p:cNvSpPr txBox="1"/>
          <p:nvPr/>
        </p:nvSpPr>
        <p:spPr>
          <a:xfrm>
            <a:off x="7415049" y="2034618"/>
            <a:ext cx="18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Alternatives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66B52E-FE6D-7500-1924-7230D00FED8F}"/>
              </a:ext>
            </a:extLst>
          </p:cNvPr>
          <p:cNvSpPr txBox="1"/>
          <p:nvPr/>
        </p:nvSpPr>
        <p:spPr>
          <a:xfrm>
            <a:off x="1212766" y="2005527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Bootstrap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D1E61-6BDB-95F9-96E6-38F9169DFEBD}"/>
              </a:ext>
            </a:extLst>
          </p:cNvPr>
          <p:cNvSpPr txBox="1"/>
          <p:nvPr/>
        </p:nvSpPr>
        <p:spPr>
          <a:xfrm>
            <a:off x="857301" y="4390809"/>
            <a:ext cx="57285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💻 Desktop → 2 columns (50% - 50%)</a:t>
            </a:r>
            <a:br>
              <a:rPr lang="en-US" sz="2400" dirty="0">
                <a:latin typeface="Bahnschrift SemiLight" panose="020B0502040204020203" pitchFamily="34" charset="0"/>
              </a:rPr>
            </a:br>
            <a:r>
              <a:rPr lang="en-US" sz="2400" dirty="0">
                <a:latin typeface="Bahnschrift SemiLight" panose="020B0502040204020203" pitchFamily="34" charset="0"/>
              </a:rPr>
              <a:t>📱 Mobile → Automatically moves to 1 column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911D5C-E972-034B-FC06-2AB7E657D365}"/>
              </a:ext>
            </a:extLst>
          </p:cNvPr>
          <p:cNvSpPr txBox="1"/>
          <p:nvPr/>
        </p:nvSpPr>
        <p:spPr>
          <a:xfrm>
            <a:off x="761703" y="5657671"/>
            <a:ext cx="78316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👉 Bootstrap provides ready-made styles and predefined classes for a simple design without a lot of coding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7A4F1E-9E46-5C4B-7625-68783C80C681}"/>
              </a:ext>
            </a:extLst>
          </p:cNvPr>
          <p:cNvSpPr txBox="1"/>
          <p:nvPr/>
        </p:nvSpPr>
        <p:spPr>
          <a:xfrm>
            <a:off x="7415049" y="2562816"/>
            <a:ext cx="386847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2400" dirty="0">
                <a:latin typeface="Bahnschrift SemiLight" panose="020B0502040204020203" pitchFamily="34" charset="0"/>
              </a:rPr>
              <a:t>👉 </a:t>
            </a:r>
            <a:r>
              <a:rPr lang="en-US" sz="2400" dirty="0">
                <a:latin typeface="Bahnschrift SemiLight" panose="020B0502040204020203" pitchFamily="34" charset="0"/>
              </a:rPr>
              <a:t>TAILWIND CSS</a:t>
            </a:r>
          </a:p>
          <a:p>
            <a:endParaRPr lang="en-US" sz="2400" dirty="0">
              <a:latin typeface="Bahnschrift SemiLight" panose="020B0502040204020203" pitchFamily="34" charset="0"/>
            </a:endParaRPr>
          </a:p>
          <a:p>
            <a:r>
              <a:rPr lang="hr-HR" sz="2400" dirty="0">
                <a:latin typeface="Bahnschrift SemiLight" panose="020B0502040204020203" pitchFamily="34" charset="0"/>
              </a:rPr>
              <a:t>👉 </a:t>
            </a:r>
            <a:r>
              <a:rPr lang="en-US" sz="2400" dirty="0">
                <a:latin typeface="Bahnschrift SemiLight" panose="020B0502040204020203" pitchFamily="34" charset="0"/>
              </a:rPr>
              <a:t>BULMA</a:t>
            </a:r>
          </a:p>
          <a:p>
            <a:endParaRPr lang="en-US" sz="2400" dirty="0">
              <a:latin typeface="Bahnschrift SemiLight" panose="020B0502040204020203" pitchFamily="34" charset="0"/>
            </a:endParaRPr>
          </a:p>
          <a:p>
            <a:r>
              <a:rPr lang="hr-HR" sz="2400" dirty="0">
                <a:latin typeface="Bahnschrift SemiLight" panose="020B0502040204020203" pitchFamily="34" charset="0"/>
              </a:rPr>
              <a:t>👉 </a:t>
            </a:r>
            <a:r>
              <a:rPr lang="en-US" sz="2400" dirty="0">
                <a:latin typeface="Bahnschrift SemiLight" panose="020B0502040204020203" pitchFamily="34" charset="0"/>
              </a:rPr>
              <a:t>KENDO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F80288-EF3B-284A-CE58-F7DACEBF0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535" y="2562816"/>
            <a:ext cx="4185608" cy="166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8637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ABC0F-295B-6A96-11D2-CB2642E63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5DE18-EB5D-D3BB-7761-18DAB39E0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58885-F4D0-584F-A3FC-4C0D38A8B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r-HR" dirty="0">
                <a:hlinkClick r:id="rId2"/>
              </a:rPr>
              <a:t>MDN – Flexbox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>
                <a:hlinkClick r:id="rId3"/>
              </a:rPr>
              <a:t>MDN – Grid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>
                <a:hlinkClick r:id="rId4"/>
              </a:rPr>
              <a:t>Bootstrap Documentation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>
                <a:hlinkClick r:id="rId5"/>
              </a:rPr>
              <a:t>Tailwind CSS Documentation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>
                <a:hlinkClick r:id="rId6"/>
              </a:rPr>
              <a:t>Bulma Documentation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6093589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B6FFB-0AE4-25F3-D1EF-ED8EA5AA8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ADB6AE-186E-BA07-DB21-32E6419E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FINAL EXERCISE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180ECB-F198-D148-616B-598449312C8E}"/>
              </a:ext>
            </a:extLst>
          </p:cNvPr>
          <p:cNvSpPr txBox="1"/>
          <p:nvPr/>
        </p:nvSpPr>
        <p:spPr>
          <a:xfrm>
            <a:off x="235132" y="2197893"/>
            <a:ext cx="1172988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Bahnschrift SemiLight" panose="020B0502040204020203" pitchFamily="34" charset="0"/>
              </a:rPr>
              <a:t>Enhance Your Classroom Management Website with CSS and Responsive Design</a:t>
            </a:r>
          </a:p>
          <a:p>
            <a:r>
              <a:rPr lang="en-US" sz="2000" dirty="0">
                <a:latin typeface="Bahnschrift SemiLight" panose="020B0502040204020203" pitchFamily="34" charset="0"/>
              </a:rPr>
              <a:t>✅ </a:t>
            </a:r>
            <a:r>
              <a:rPr lang="en-US" sz="2000" b="1" dirty="0">
                <a:latin typeface="Bahnschrift SemiLight" panose="020B0502040204020203" pitchFamily="34" charset="0"/>
              </a:rPr>
              <a:t>Add CSS Styling:</a:t>
            </a:r>
            <a:endParaRPr lang="en-US" sz="2000" dirty="0">
              <a:latin typeface="Bahnschrift SemiLight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Light" panose="020B0502040204020203" pitchFamily="34" charset="0"/>
              </a:rPr>
              <a:t>Improve the look and feel of your classroom management website by adding custom CSS styles.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Light" panose="020B0502040204020203" pitchFamily="34" charset="0"/>
              </a:rPr>
              <a:t>Ensure that the design is visually appealing and consistent.</a:t>
            </a:r>
          </a:p>
          <a:p>
            <a:r>
              <a:rPr lang="en-US" sz="2000" dirty="0">
                <a:latin typeface="Bahnschrift SemiLight" panose="020B0502040204020203" pitchFamily="34" charset="0"/>
              </a:rPr>
              <a:t>✅ </a:t>
            </a:r>
            <a:r>
              <a:rPr lang="en-US" sz="2000" b="1" dirty="0">
                <a:latin typeface="Bahnschrift SemiLight" panose="020B0502040204020203" pitchFamily="34" charset="0"/>
              </a:rPr>
              <a:t>Use a Responsive Framework:</a:t>
            </a:r>
            <a:endParaRPr lang="en-US" sz="2000" dirty="0">
              <a:latin typeface="Bahnschrift SemiLight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Light" panose="020B0502040204020203" pitchFamily="34" charset="0"/>
              </a:rPr>
              <a:t>To make development easier and ensure responsiveness, use any popular framework like </a:t>
            </a:r>
            <a:r>
              <a:rPr lang="en-US" sz="2000" b="1" dirty="0">
                <a:latin typeface="Bahnschrift SemiLight" panose="020B0502040204020203" pitchFamily="34" charset="0"/>
              </a:rPr>
              <a:t>Bootstrap</a:t>
            </a:r>
            <a:r>
              <a:rPr lang="en-US" sz="2000" dirty="0">
                <a:latin typeface="Bahnschrift SemiLight" panose="020B0502040204020203" pitchFamily="34" charset="0"/>
              </a:rPr>
              <a:t>, </a:t>
            </a:r>
            <a:r>
              <a:rPr lang="en-US" sz="2000" b="1" dirty="0" err="1">
                <a:latin typeface="Bahnschrift SemiLight" panose="020B0502040204020203" pitchFamily="34" charset="0"/>
              </a:rPr>
              <a:t>Bulma</a:t>
            </a:r>
            <a:r>
              <a:rPr lang="en-US" sz="2000" dirty="0">
                <a:latin typeface="Bahnschrift SemiLight" panose="020B0502040204020203" pitchFamily="34" charset="0"/>
              </a:rPr>
              <a:t>, or any other framework of your choice.</a:t>
            </a:r>
          </a:p>
          <a:p>
            <a:r>
              <a:rPr lang="en-US" sz="2000" dirty="0">
                <a:latin typeface="Bahnschrift SemiLight" panose="020B0502040204020203" pitchFamily="34" charset="0"/>
              </a:rPr>
              <a:t>✅ </a:t>
            </a:r>
            <a:r>
              <a:rPr lang="en-US" sz="2000" b="1" dirty="0">
                <a:latin typeface="Bahnschrift SemiLight" panose="020B0502040204020203" pitchFamily="34" charset="0"/>
              </a:rPr>
              <a:t>Ensure Full Responsiveness:</a:t>
            </a:r>
            <a:endParaRPr lang="en-US" sz="2000" dirty="0">
              <a:latin typeface="Bahnschrift SemiLight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Light" panose="020B0502040204020203" pitchFamily="34" charset="0"/>
              </a:rPr>
              <a:t>The website should be fully responsive, adapting seamlessly to both mobile and large screens.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Light" panose="020B0502040204020203" pitchFamily="34" charset="0"/>
              </a:rPr>
              <a:t>Optimize the layout and elements to provide a smooth user experience on different screen sizes.</a:t>
            </a:r>
          </a:p>
          <a:p>
            <a:r>
              <a:rPr lang="en-US" sz="2000" dirty="0">
                <a:latin typeface="Bahnschrift SemiLight" panose="020B0502040204020203" pitchFamily="34" charset="0"/>
              </a:rPr>
              <a:t>✅ </a:t>
            </a:r>
            <a:r>
              <a:rPr lang="en-US" sz="2000" b="1" dirty="0">
                <a:latin typeface="Bahnschrift SemiLight" panose="020B0502040204020203" pitchFamily="34" charset="0"/>
              </a:rPr>
              <a:t>Update on GitHub:</a:t>
            </a:r>
            <a:endParaRPr lang="en-US" sz="2000" dirty="0">
              <a:latin typeface="Bahnschrift SemiLight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Light" panose="020B0502040204020203" pitchFamily="34" charset="0"/>
              </a:rPr>
              <a:t>Once the improvements are complete, commit and push the updated code to your </a:t>
            </a:r>
            <a:r>
              <a:rPr lang="en-US" sz="2000" b="1" dirty="0">
                <a:latin typeface="Bahnschrift SemiLight" panose="020B0502040204020203" pitchFamily="34" charset="0"/>
              </a:rPr>
              <a:t>GitHub repository</a:t>
            </a:r>
            <a:r>
              <a:rPr lang="en-US" sz="2000" dirty="0">
                <a:latin typeface="Bahnschrift SemiLight" panose="020B0502040204020203" pitchFamily="34" charset="0"/>
              </a:rPr>
              <a:t>.</a:t>
            </a:r>
          </a:p>
          <a:p>
            <a:r>
              <a:rPr lang="en-US" sz="2000" dirty="0">
                <a:latin typeface="Bahnschrift SemiLight" panose="020B0502040204020203" pitchFamily="34" charset="0"/>
              </a:rPr>
              <a:t>👉 This will make your site more professional and user-friendly across all devices! 😎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79156-E858-0F9B-2637-884323FF4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6971" y="4635272"/>
            <a:ext cx="2250942" cy="1768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A3B294-D4D7-0492-8CBC-CF5B0BD9B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0695" y="4635272"/>
            <a:ext cx="1165088" cy="141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940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10B60-9960-CE72-66FA-4C065B323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8A09F2-BBB4-9B32-38EF-20C64A368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FINAL EXERCISE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7BE944-7D55-2A62-E57B-551C99370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980" y="2553954"/>
            <a:ext cx="4677767" cy="36742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FD7D0C-FA63-AED4-F06E-22852D7EE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29" y="2553954"/>
            <a:ext cx="2883101" cy="350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97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BB1CA-B016-1C41-637B-436713992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619CFF-9188-DB2A-C890-9019BC046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-INLINE CSS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47D863E-C9E2-DA5C-E7AB-67D2E3320E64}"/>
              </a:ext>
            </a:extLst>
          </p:cNvPr>
          <p:cNvSpPr txBox="1">
            <a:spLocks/>
          </p:cNvSpPr>
          <p:nvPr/>
        </p:nvSpPr>
        <p:spPr>
          <a:xfrm>
            <a:off x="1103890" y="2338918"/>
            <a:ext cx="6720595" cy="5537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👉 Suitable when you want to quickly change the style of only one element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A93714-2FD8-DC43-CF41-CB5F78FAE2BD}"/>
              </a:ext>
            </a:extLst>
          </p:cNvPr>
          <p:cNvSpPr txBox="1"/>
          <p:nvPr/>
        </p:nvSpPr>
        <p:spPr>
          <a:xfrm>
            <a:off x="1162309" y="4516465"/>
            <a:ext cx="1008788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Problem with Inline CSS
🔹 Difficult to maintain</a:t>
            </a:r>
            <a:br>
              <a:rPr lang="en-US" sz="2400" dirty="0">
                <a:latin typeface="Bahnschrift SemiLight" panose="020B0502040204020203" pitchFamily="34" charset="0"/>
              </a:rPr>
            </a:br>
            <a:r>
              <a:rPr lang="en-US" sz="2400" dirty="0">
                <a:latin typeface="Bahnschrift SemiLight" panose="020B0502040204020203" pitchFamily="34" charset="0"/>
              </a:rPr>
              <a:t>🔹 Not practical for multiple elements</a:t>
            </a:r>
            <a:br>
              <a:rPr lang="en-US" sz="2400" dirty="0">
                <a:latin typeface="Bahnschrift SemiLight" panose="020B0502040204020203" pitchFamily="34" charset="0"/>
              </a:rPr>
            </a:br>
            <a:r>
              <a:rPr lang="en-US" sz="2400" dirty="0">
                <a:latin typeface="Bahnschrift SemiLight" panose="020B0502040204020203" pitchFamily="34" charset="0"/>
              </a:rPr>
              <a:t>🔹 It is not used often, except for quick changes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9E9E88-A560-2816-8A1A-1D56969EE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309" y="3429000"/>
            <a:ext cx="7702033" cy="83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35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E28D4-1CC6-1CA6-1510-F83C60843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830B8F-746E-1D2F-3D96-F3BE4A74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-INTERNAL CSS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E63D701-8B2D-FA9D-6306-B5D77E44086F}"/>
              </a:ext>
            </a:extLst>
          </p:cNvPr>
          <p:cNvSpPr txBox="1">
            <a:spLocks/>
          </p:cNvSpPr>
          <p:nvPr/>
        </p:nvSpPr>
        <p:spPr>
          <a:xfrm>
            <a:off x="1103891" y="2338918"/>
            <a:ext cx="6639572" cy="5537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👉 Can be used to style the entire page</a:t>
            </a:r>
            <a:endParaRPr lang="it-IT" dirty="0">
              <a:latin typeface="Bahnschrift SemiLigh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412F7A-6B7E-B767-7FC5-A1302FE23D6A}"/>
              </a:ext>
            </a:extLst>
          </p:cNvPr>
          <p:cNvSpPr txBox="1"/>
          <p:nvPr/>
        </p:nvSpPr>
        <p:spPr>
          <a:xfrm>
            <a:off x="1116918" y="5154278"/>
            <a:ext cx="99662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Bahnschrift SemiLight" panose="020B0502040204020203" pitchFamily="34" charset="0"/>
              </a:rPr>
              <a:t>Problem with Inline CSS
🔹 If the site has multiple HTML pages, you have to repeat the styles in each file</a:t>
            </a:r>
            <a:endParaRPr lang="en-US" sz="2400" dirty="0">
              <a:latin typeface="Bahnschrift SemiLight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30CD5A-32CE-6160-C1AF-D7E34689C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525" y="2856493"/>
            <a:ext cx="2859759" cy="219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15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F9352-4B4E-CA17-E7D3-4F175F4E1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29F6FE-716D-8870-775F-1111E865F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-EXTERNAL CSS</a:t>
            </a:r>
            <a:endParaRPr lang="hr-H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03F96-0B84-DD16-93C2-5194FD687F18}"/>
              </a:ext>
            </a:extLst>
          </p:cNvPr>
          <p:cNvSpPr txBox="1"/>
          <p:nvPr/>
        </p:nvSpPr>
        <p:spPr>
          <a:xfrm>
            <a:off x="2362959" y="2354241"/>
            <a:ext cx="614289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👉 Easier maintenance – all styles in one place
👉 Multiple pages use the same CSS file.
👉 Faster loading – browsers cache CSS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EBC7D6-1C2E-F87D-D050-7F4C34CE9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959" y="4587454"/>
            <a:ext cx="6387680" cy="117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60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B8685-EFAB-D154-FA0F-4DFFCC050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A48DC-DDDA-F245-3513-342EA6678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3CA24-8098-649D-0A80-6C09C28AB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r-HR" i="1" dirty="0"/>
              <a:t>CSS Mastery: Advanced Web Standards Solutions</a:t>
            </a:r>
            <a:r>
              <a:rPr lang="hr-HR" dirty="0"/>
              <a:t> by Andy Budd</a:t>
            </a:r>
          </a:p>
          <a:p>
            <a:pPr marL="0" indent="0">
              <a:buNone/>
            </a:pP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168041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7DCC2-B5B9-D378-3656-A56B63D08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7397E0-95C7-B274-6561-C74BAF8F4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>
                <a:latin typeface="Bahnschrift SemiBold" panose="020B0502040204020203" pitchFamily="34" charset="0"/>
                <a:ea typeface="+mj-ea"/>
                <a:cs typeface="+mj-cs"/>
              </a:rPr>
              <a:t>CSS – EXERCISE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A56CDD-203B-9861-B945-38C776BC69F1}"/>
              </a:ext>
            </a:extLst>
          </p:cNvPr>
          <p:cNvSpPr txBox="1"/>
          <p:nvPr/>
        </p:nvSpPr>
        <p:spPr>
          <a:xfrm>
            <a:off x="838200" y="2141537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lang="hr-HR" altLang="sr-Latn-RS" sz="2800" dirty="0">
                <a:latin typeface="Bahnschrift SemiLight" panose="020B0502040204020203" pitchFamily="34" charset="0"/>
              </a:rPr>
              <a:t>✅ Objective: Create a page with three links that change the color of the text using all three methods.</a:t>
            </a:r>
            <a:br>
              <a:rPr lang="hr-HR" altLang="sr-Latn-RS" sz="2800" dirty="0">
                <a:latin typeface="Bahnschrift SemiLight" panose="020B0502040204020203" pitchFamily="34" charset="0"/>
              </a:rPr>
            </a:br>
            <a:r>
              <a:rPr lang="hr-HR" altLang="sr-Latn-RS" sz="2800" dirty="0">
                <a:latin typeface="Bahnschrift SemiLight" panose="020B0502040204020203" pitchFamily="34" charset="0"/>
              </a:rPr>
              <a:t>✅ Steps:</a:t>
            </a:r>
            <a:br>
              <a:rPr lang="hr-HR" altLang="sr-Latn-RS" sz="2800" dirty="0">
                <a:latin typeface="Bahnschrift SemiLight" panose="020B0502040204020203" pitchFamily="34" charset="0"/>
              </a:rPr>
            </a:br>
            <a:r>
              <a:rPr lang="hr-HR" altLang="sr-Latn-RS" sz="2800" dirty="0">
                <a:latin typeface="Bahnschrift SemiLight" panose="020B0502040204020203" pitchFamily="34" charset="0"/>
              </a:rPr>
              <a:t>1️⃣ Create index.html</a:t>
            </a:r>
            <a:br>
              <a:rPr lang="hr-HR" altLang="sr-Latn-RS" sz="2800" dirty="0">
                <a:latin typeface="Bahnschrift SemiLight" panose="020B0502040204020203" pitchFamily="34" charset="0"/>
              </a:rPr>
            </a:br>
            <a:r>
              <a:rPr lang="hr-HR" altLang="sr-Latn-RS" sz="2800" dirty="0">
                <a:latin typeface="Bahnschrift SemiLight" panose="020B0502040204020203" pitchFamily="34" charset="0"/>
              </a:rPr>
              <a:t>2️⃣ Add inline.html, internal.html and external.html</a:t>
            </a:r>
            <a:br>
              <a:rPr lang="hr-HR" altLang="sr-Latn-RS" sz="2800" dirty="0">
                <a:latin typeface="Bahnschrift SemiLight" panose="020B0502040204020203" pitchFamily="34" charset="0"/>
              </a:rPr>
            </a:br>
            <a:r>
              <a:rPr lang="hr-HR" altLang="sr-Latn-RS" sz="2800" dirty="0">
                <a:latin typeface="Bahnschrift SemiLight" panose="020B0502040204020203" pitchFamily="34" charset="0"/>
              </a:rPr>
              <a:t>3️⃣Uses inline, internal, and external CSS to style titles</a:t>
            </a:r>
            <a:endParaRPr kumimoji="0" lang="hr-HR" altLang="sr-Latn-RS" sz="2800" b="0" i="0" u="none" strike="noStrike" kern="1200" cap="none" normalizeH="0" baseline="0" dirty="0">
              <a:ln>
                <a:noFill/>
              </a:ln>
              <a:effectLst/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8F5429-C155-545F-DEB8-F913516FB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086" y="3328359"/>
            <a:ext cx="5181600" cy="13458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47100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478</TotalTime>
  <Words>3553</Words>
  <Application>Microsoft Office PowerPoint</Application>
  <PresentationFormat>Widescreen</PresentationFormat>
  <Paragraphs>315</Paragraphs>
  <Slides>47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Bahnschrift</vt:lpstr>
      <vt:lpstr>Bahnschrift SemiBold</vt:lpstr>
      <vt:lpstr>Bahnschrift SemiLight</vt:lpstr>
      <vt:lpstr>Calibri</vt:lpstr>
      <vt:lpstr>Calibri Light</vt:lpstr>
      <vt:lpstr>Montserrat</vt:lpstr>
      <vt:lpstr>Tema sustava Office</vt:lpstr>
      <vt:lpstr>CSS</vt:lpstr>
      <vt:lpstr>CSS</vt:lpstr>
      <vt:lpstr>CSS</vt:lpstr>
      <vt:lpstr>PowerPoint Presentation</vt:lpstr>
      <vt:lpstr>CSS-INLINE CSS</vt:lpstr>
      <vt:lpstr>CSS-INTERNAL CSS</vt:lpstr>
      <vt:lpstr>CSS-EXTERNAL CSS</vt:lpstr>
      <vt:lpstr>PowerPoint Presentation</vt:lpstr>
      <vt:lpstr>CSS – EXERCISE 1</vt:lpstr>
      <vt:lpstr>CSS-ELEMENT SELECTORS</vt:lpstr>
      <vt:lpstr>CSS-CLASS SELECTORS</vt:lpstr>
      <vt:lpstr>CSS-ID SELECTORS</vt:lpstr>
      <vt:lpstr>CSS-ATTRIBUTE SELECTORS</vt:lpstr>
      <vt:lpstr>CSS-UNIVERSAL SELECTORS</vt:lpstr>
      <vt:lpstr>PowerPoint Presentation</vt:lpstr>
      <vt:lpstr>CSS – EXERCISE 2</vt:lpstr>
      <vt:lpstr>CSS-CHROME DEVELOPER TOOLS</vt:lpstr>
      <vt:lpstr>CSS-CHROME DEVELOPER TOOLS</vt:lpstr>
      <vt:lpstr>CSS-CHROME DEVELOPER TOOLS</vt:lpstr>
      <vt:lpstr>CSS-CHROME DEVELOPER TOOLS</vt:lpstr>
      <vt:lpstr>PowerPoint Presentation</vt:lpstr>
      <vt:lpstr>CSS-BOX MODEL</vt:lpstr>
      <vt:lpstr>CSS-DIV ELEMENT</vt:lpstr>
      <vt:lpstr>CSS-CASCADE AND SPECIFICITY</vt:lpstr>
      <vt:lpstr>CSS-STYLE TYPE PRIORITY</vt:lpstr>
      <vt:lpstr>CSS-SELECTOR SPECIFICITY PRIORITY</vt:lpstr>
      <vt:lpstr>CSS-!important RULE</vt:lpstr>
      <vt:lpstr>PowerPoint Presentation</vt:lpstr>
      <vt:lpstr>CSS – EXERCISE 3</vt:lpstr>
      <vt:lpstr>CSS – POSITIONING</vt:lpstr>
      <vt:lpstr>CSS – POSITIONING</vt:lpstr>
      <vt:lpstr>CSS – POSITIONING</vt:lpstr>
      <vt:lpstr>PowerPoint Presentation</vt:lpstr>
      <vt:lpstr>CSS – EXERCISE 4</vt:lpstr>
      <vt:lpstr>CSS – DISPLAY</vt:lpstr>
      <vt:lpstr>CSS – DISPLAY</vt:lpstr>
      <vt:lpstr>PowerPoint Presentation</vt:lpstr>
      <vt:lpstr>CSS – EXERCISE 5</vt:lpstr>
      <vt:lpstr>CSS – FLOAT</vt:lpstr>
      <vt:lpstr>CSS – FLOAT</vt:lpstr>
      <vt:lpstr>PowerPoint Presentation</vt:lpstr>
      <vt:lpstr>CSS – EXERCISE 6</vt:lpstr>
      <vt:lpstr>CSS – RESPONSIVNESS</vt:lpstr>
      <vt:lpstr>CSS – RESPONSIVNESS</vt:lpstr>
      <vt:lpstr>PowerPoint Presentation</vt:lpstr>
      <vt:lpstr>CSS – FINAL EXERCISE</vt:lpstr>
      <vt:lpstr>CSS – FINAL 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prezentacija</dc:title>
  <dc:creator>Božica Bajčić</dc:creator>
  <cp:lastModifiedBy>Dino Duvnjak</cp:lastModifiedBy>
  <cp:revision>132</cp:revision>
  <dcterms:created xsi:type="dcterms:W3CDTF">2024-02-12T13:35:47Z</dcterms:created>
  <dcterms:modified xsi:type="dcterms:W3CDTF">2025-05-18T19:47:20Z</dcterms:modified>
</cp:coreProperties>
</file>